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3"/>
  </p:notesMasterIdLst>
  <p:handoutMasterIdLst>
    <p:handoutMasterId r:id="rId24"/>
  </p:handoutMasterIdLst>
  <p:sldIdLst>
    <p:sldId id="265" r:id="rId3"/>
    <p:sldId id="310" r:id="rId4"/>
    <p:sldId id="320" r:id="rId5"/>
    <p:sldId id="321" r:id="rId6"/>
    <p:sldId id="322" r:id="rId7"/>
    <p:sldId id="323" r:id="rId8"/>
    <p:sldId id="324" r:id="rId9"/>
    <p:sldId id="325" r:id="rId10"/>
    <p:sldId id="326" r:id="rId11"/>
    <p:sldId id="312" r:id="rId12"/>
    <p:sldId id="314" r:id="rId13"/>
    <p:sldId id="327" r:id="rId14"/>
    <p:sldId id="315" r:id="rId15"/>
    <p:sldId id="316" r:id="rId16"/>
    <p:sldId id="328" r:id="rId17"/>
    <p:sldId id="329" r:id="rId18"/>
    <p:sldId id="330" r:id="rId19"/>
    <p:sldId id="331" r:id="rId20"/>
    <p:sldId id="318" r:id="rId21"/>
    <p:sldId id="319" r:id="rId22"/>
  </p:sldIdLst>
  <p:sldSz cx="12188825"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914" autoAdjust="0"/>
    <p:restoredTop sz="94629" autoAdjust="0"/>
  </p:normalViewPr>
  <p:slideViewPr>
    <p:cSldViewPr showGuides="1">
      <p:cViewPr varScale="1">
        <p:scale>
          <a:sx n="85" d="100"/>
          <a:sy n="85" d="100"/>
        </p:scale>
        <p:origin x="108" y="246"/>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Book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Scope Remaining</c:v>
                </c:pt>
              </c:strCache>
            </c:strRef>
          </c:tx>
          <c:marker>
            <c:symbol val="none"/>
          </c:marker>
          <c:cat>
            <c:strRef>
              <c:f>Sheet1!$A$2:$A$28</c:f>
              <c:strCach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QA DROP</c:v>
                </c:pt>
                <c:pt idx="16">
                  <c:v>16</c:v>
                </c:pt>
                <c:pt idx="17">
                  <c:v>17</c:v>
                </c:pt>
                <c:pt idx="18">
                  <c:v>18</c:v>
                </c:pt>
                <c:pt idx="19">
                  <c:v>19</c:v>
                </c:pt>
                <c:pt idx="20">
                  <c:v>20</c:v>
                </c:pt>
                <c:pt idx="21">
                  <c:v>21</c:v>
                </c:pt>
                <c:pt idx="22">
                  <c:v>22</c:v>
                </c:pt>
                <c:pt idx="23">
                  <c:v>23</c:v>
                </c:pt>
                <c:pt idx="24">
                  <c:v>DEADLINE</c:v>
                </c:pt>
              </c:strCache>
            </c:strRef>
          </c:cat>
          <c:val>
            <c:numRef>
              <c:f>Sheet1!$B$2:$B$28</c:f>
              <c:numCache>
                <c:formatCode>General</c:formatCode>
                <c:ptCount val="27"/>
                <c:pt idx="0">
                  <c:v>1000</c:v>
                </c:pt>
                <c:pt idx="1">
                  <c:v>955</c:v>
                </c:pt>
                <c:pt idx="2">
                  <c:v>910</c:v>
                </c:pt>
                <c:pt idx="3">
                  <c:v>865</c:v>
                </c:pt>
                <c:pt idx="4">
                  <c:v>820</c:v>
                </c:pt>
                <c:pt idx="5">
                  <c:v>775</c:v>
                </c:pt>
                <c:pt idx="6">
                  <c:v>730</c:v>
                </c:pt>
                <c:pt idx="7">
                  <c:v>685</c:v>
                </c:pt>
                <c:pt idx="8">
                  <c:v>640</c:v>
                </c:pt>
                <c:pt idx="9">
                  <c:v>595</c:v>
                </c:pt>
                <c:pt idx="10">
                  <c:v>550</c:v>
                </c:pt>
                <c:pt idx="11">
                  <c:v>505</c:v>
                </c:pt>
                <c:pt idx="12">
                  <c:v>460</c:v>
                </c:pt>
                <c:pt idx="13">
                  <c:v>415</c:v>
                </c:pt>
                <c:pt idx="14">
                  <c:v>370</c:v>
                </c:pt>
                <c:pt idx="15">
                  <c:v>325</c:v>
                </c:pt>
                <c:pt idx="16">
                  <c:v>280</c:v>
                </c:pt>
                <c:pt idx="17">
                  <c:v>235</c:v>
                </c:pt>
                <c:pt idx="18">
                  <c:v>190</c:v>
                </c:pt>
                <c:pt idx="19">
                  <c:v>145</c:v>
                </c:pt>
                <c:pt idx="20">
                  <c:v>100</c:v>
                </c:pt>
                <c:pt idx="21">
                  <c:v>55</c:v>
                </c:pt>
                <c:pt idx="22">
                  <c:v>10</c:v>
                </c:pt>
                <c:pt idx="23">
                  <c:v>-35</c:v>
                </c:pt>
                <c:pt idx="24">
                  <c:v>-80</c:v>
                </c:pt>
                <c:pt idx="25">
                  <c:v>-125</c:v>
                </c:pt>
                <c:pt idx="26">
                  <c:v>-170</c:v>
                </c:pt>
              </c:numCache>
            </c:numRef>
          </c:val>
          <c:smooth val="0"/>
        </c:ser>
        <c:ser>
          <c:idx val="1"/>
          <c:order val="1"/>
          <c:tx>
            <c:strRef>
              <c:f>Sheet1!$C$1</c:f>
              <c:strCache>
                <c:ptCount val="1"/>
                <c:pt idx="0">
                  <c:v>Bug Work</c:v>
                </c:pt>
              </c:strCache>
            </c:strRef>
          </c:tx>
          <c:marker>
            <c:symbol val="none"/>
          </c:marker>
          <c:cat>
            <c:strRef>
              <c:f>Sheet1!$A$2:$A$28</c:f>
              <c:strCach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QA DROP</c:v>
                </c:pt>
                <c:pt idx="16">
                  <c:v>16</c:v>
                </c:pt>
                <c:pt idx="17">
                  <c:v>17</c:v>
                </c:pt>
                <c:pt idx="18">
                  <c:v>18</c:v>
                </c:pt>
                <c:pt idx="19">
                  <c:v>19</c:v>
                </c:pt>
                <c:pt idx="20">
                  <c:v>20</c:v>
                </c:pt>
                <c:pt idx="21">
                  <c:v>21</c:v>
                </c:pt>
                <c:pt idx="22">
                  <c:v>22</c:v>
                </c:pt>
                <c:pt idx="23">
                  <c:v>23</c:v>
                </c:pt>
                <c:pt idx="24">
                  <c:v>DEADLINE</c:v>
                </c:pt>
              </c:strCache>
            </c:strRef>
          </c:cat>
          <c:val>
            <c:numRef>
              <c:f>Sheet1!$C$2:$C$28</c:f>
              <c:numCache>
                <c:formatCode>General</c:formatCode>
                <c:ptCount val="2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10</c:v>
                </c:pt>
                <c:pt idx="17">
                  <c:v>50</c:v>
                </c:pt>
                <c:pt idx="18">
                  <c:v>150</c:v>
                </c:pt>
                <c:pt idx="19">
                  <c:v>200</c:v>
                </c:pt>
                <c:pt idx="20">
                  <c:v>300</c:v>
                </c:pt>
                <c:pt idx="21">
                  <c:v>340</c:v>
                </c:pt>
                <c:pt idx="22">
                  <c:v>320</c:v>
                </c:pt>
                <c:pt idx="23">
                  <c:v>310</c:v>
                </c:pt>
                <c:pt idx="24">
                  <c:v>290</c:v>
                </c:pt>
                <c:pt idx="25">
                  <c:v>270</c:v>
                </c:pt>
                <c:pt idx="26">
                  <c:v>230</c:v>
                </c:pt>
              </c:numCache>
            </c:numRef>
          </c:val>
          <c:smooth val="0"/>
        </c:ser>
        <c:ser>
          <c:idx val="2"/>
          <c:order val="2"/>
          <c:tx>
            <c:strRef>
              <c:f>Sheet1!$D$1</c:f>
              <c:strCache>
                <c:ptCount val="1"/>
                <c:pt idx="0">
                  <c:v>Work Remaining</c:v>
                </c:pt>
              </c:strCache>
            </c:strRef>
          </c:tx>
          <c:marker>
            <c:symbol val="none"/>
          </c:marker>
          <c:cat>
            <c:strRef>
              <c:f>Sheet1!$A$2:$A$28</c:f>
              <c:strCach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QA DROP</c:v>
                </c:pt>
                <c:pt idx="16">
                  <c:v>16</c:v>
                </c:pt>
                <c:pt idx="17">
                  <c:v>17</c:v>
                </c:pt>
                <c:pt idx="18">
                  <c:v>18</c:v>
                </c:pt>
                <c:pt idx="19">
                  <c:v>19</c:v>
                </c:pt>
                <c:pt idx="20">
                  <c:v>20</c:v>
                </c:pt>
                <c:pt idx="21">
                  <c:v>21</c:v>
                </c:pt>
                <c:pt idx="22">
                  <c:v>22</c:v>
                </c:pt>
                <c:pt idx="23">
                  <c:v>23</c:v>
                </c:pt>
                <c:pt idx="24">
                  <c:v>DEADLINE</c:v>
                </c:pt>
              </c:strCache>
            </c:strRef>
          </c:cat>
          <c:val>
            <c:numRef>
              <c:f>Sheet1!$D$2:$D$28</c:f>
              <c:numCache>
                <c:formatCode>General</c:formatCode>
                <c:ptCount val="27"/>
                <c:pt idx="0">
                  <c:v>1000</c:v>
                </c:pt>
                <c:pt idx="1">
                  <c:v>955</c:v>
                </c:pt>
                <c:pt idx="2">
                  <c:v>910</c:v>
                </c:pt>
                <c:pt idx="3">
                  <c:v>865</c:v>
                </c:pt>
                <c:pt idx="4">
                  <c:v>820</c:v>
                </c:pt>
                <c:pt idx="5">
                  <c:v>775</c:v>
                </c:pt>
                <c:pt idx="6">
                  <c:v>730</c:v>
                </c:pt>
                <c:pt idx="7">
                  <c:v>685</c:v>
                </c:pt>
                <c:pt idx="8">
                  <c:v>640</c:v>
                </c:pt>
                <c:pt idx="9">
                  <c:v>595</c:v>
                </c:pt>
                <c:pt idx="10">
                  <c:v>550</c:v>
                </c:pt>
                <c:pt idx="11">
                  <c:v>505</c:v>
                </c:pt>
                <c:pt idx="12">
                  <c:v>460</c:v>
                </c:pt>
                <c:pt idx="13">
                  <c:v>415</c:v>
                </c:pt>
                <c:pt idx="14">
                  <c:v>370</c:v>
                </c:pt>
                <c:pt idx="15">
                  <c:v>325</c:v>
                </c:pt>
                <c:pt idx="16">
                  <c:v>290</c:v>
                </c:pt>
                <c:pt idx="17">
                  <c:v>285</c:v>
                </c:pt>
                <c:pt idx="18">
                  <c:v>340</c:v>
                </c:pt>
                <c:pt idx="19">
                  <c:v>345</c:v>
                </c:pt>
                <c:pt idx="20">
                  <c:v>400</c:v>
                </c:pt>
                <c:pt idx="21">
                  <c:v>395</c:v>
                </c:pt>
                <c:pt idx="22">
                  <c:v>330</c:v>
                </c:pt>
                <c:pt idx="23">
                  <c:v>275</c:v>
                </c:pt>
                <c:pt idx="24">
                  <c:v>210</c:v>
                </c:pt>
                <c:pt idx="25">
                  <c:v>145</c:v>
                </c:pt>
                <c:pt idx="26">
                  <c:v>60</c:v>
                </c:pt>
              </c:numCache>
            </c:numRef>
          </c:val>
          <c:smooth val="0"/>
        </c:ser>
        <c:dLbls>
          <c:showLegendKey val="0"/>
          <c:showVal val="0"/>
          <c:showCatName val="0"/>
          <c:showSerName val="0"/>
          <c:showPercent val="0"/>
          <c:showBubbleSize val="0"/>
        </c:dLbls>
        <c:smooth val="0"/>
        <c:axId val="-93594256"/>
        <c:axId val="-93592624"/>
      </c:lineChart>
      <c:catAx>
        <c:axId val="-93594256"/>
        <c:scaling>
          <c:orientation val="minMax"/>
        </c:scaling>
        <c:delete val="0"/>
        <c:axPos val="b"/>
        <c:numFmt formatCode="General" sourceLinked="0"/>
        <c:majorTickMark val="out"/>
        <c:minorTickMark val="none"/>
        <c:tickLblPos val="nextTo"/>
        <c:crossAx val="-93592624"/>
        <c:crosses val="autoZero"/>
        <c:auto val="1"/>
        <c:lblAlgn val="ctr"/>
        <c:lblOffset val="100"/>
        <c:noMultiLvlLbl val="0"/>
      </c:catAx>
      <c:valAx>
        <c:axId val="-93592624"/>
        <c:scaling>
          <c:orientation val="minMax"/>
        </c:scaling>
        <c:delete val="0"/>
        <c:axPos val="l"/>
        <c:majorGridlines/>
        <c:numFmt formatCode="General" sourceLinked="1"/>
        <c:majorTickMark val="out"/>
        <c:minorTickMark val="none"/>
        <c:tickLblPos val="nextTo"/>
        <c:crossAx val="-93594256"/>
        <c:crosses val="autoZero"/>
        <c:crossBetween val="between"/>
      </c:valAx>
    </c:plotArea>
    <c:legend>
      <c:legendPos val="r"/>
      <c:layout/>
      <c:overlay val="0"/>
    </c:legend>
    <c:plotVisOnly val="1"/>
    <c:dispBlanksAs val="gap"/>
    <c:showDLblsOverMax val="0"/>
  </c:chart>
  <c:spPr>
    <a:solidFill>
      <a:srgbClr val="C1EBF7"/>
    </a:solidFill>
  </c:spPr>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chemeClr val="accent1"/>
            </a:solidFill>
            <a:ln>
              <a:noFill/>
            </a:ln>
            <a:effectLst/>
          </c:spPr>
          <c:invertIfNegative val="0"/>
          <c:cat>
            <c:strRef>
              <c:f>Sheet1!$A$2:$A$5</c:f>
              <c:strCache>
                <c:ptCount val="4"/>
                <c:pt idx="0">
                  <c:v>Compile</c:v>
                </c:pt>
                <c:pt idx="1">
                  <c:v>Build</c:v>
                </c:pt>
                <c:pt idx="2">
                  <c:v>Continuous Integration</c:v>
                </c:pt>
                <c:pt idx="3">
                  <c:v>Continuous Deployment</c:v>
                </c:pt>
              </c:strCache>
            </c:strRef>
          </c:cat>
          <c:val>
            <c:numRef>
              <c:f>Sheet1!$B$2:$B$5</c:f>
              <c:numCache>
                <c:formatCode>General</c:formatCode>
                <c:ptCount val="4"/>
                <c:pt idx="0">
                  <c:v>0.9</c:v>
                </c:pt>
                <c:pt idx="1">
                  <c:v>1.9</c:v>
                </c:pt>
                <c:pt idx="2">
                  <c:v>2.9</c:v>
                </c:pt>
                <c:pt idx="3">
                  <c:v>3.9</c:v>
                </c:pt>
              </c:numCache>
            </c:numRef>
          </c:val>
        </c:ser>
        <c:ser>
          <c:idx val="1"/>
          <c:order val="1"/>
          <c:tx>
            <c:strRef>
              <c:f>Sheet1!$C$1</c:f>
              <c:strCache>
                <c:ptCount val="1"/>
                <c:pt idx="0">
                  <c:v>Column2</c:v>
                </c:pt>
              </c:strCache>
            </c:strRef>
          </c:tx>
          <c:spPr>
            <a:solidFill>
              <a:schemeClr val="accent2"/>
            </a:solidFill>
            <a:ln>
              <a:noFill/>
            </a:ln>
            <a:effectLst/>
          </c:spPr>
          <c:invertIfNegative val="0"/>
          <c:cat>
            <c:strRef>
              <c:f>Sheet1!$A$2:$A$5</c:f>
              <c:strCache>
                <c:ptCount val="4"/>
                <c:pt idx="0">
                  <c:v>Compile</c:v>
                </c:pt>
                <c:pt idx="1">
                  <c:v>Build</c:v>
                </c:pt>
                <c:pt idx="2">
                  <c:v>Continuous Integration</c:v>
                </c:pt>
                <c:pt idx="3">
                  <c:v>Continuous Deployment</c:v>
                </c:pt>
              </c:strCache>
            </c:strRef>
          </c:cat>
          <c:val>
            <c:numRef>
              <c:f>Sheet1!$C$2:$C$5</c:f>
              <c:numCache>
                <c:formatCode>General</c:formatCode>
                <c:ptCount val="4"/>
              </c:numCache>
            </c:numRef>
          </c:val>
        </c:ser>
        <c:dLbls>
          <c:showLegendKey val="0"/>
          <c:showVal val="0"/>
          <c:showCatName val="0"/>
          <c:showSerName val="0"/>
          <c:showPercent val="0"/>
          <c:showBubbleSize val="0"/>
        </c:dLbls>
        <c:gapWidth val="219"/>
        <c:overlap val="-27"/>
        <c:axId val="-56866016"/>
        <c:axId val="-56863296"/>
      </c:barChart>
      <c:lineChart>
        <c:grouping val="standard"/>
        <c:varyColors val="0"/>
        <c:ser>
          <c:idx val="2"/>
          <c:order val="2"/>
          <c:tx>
            <c:strRef>
              <c:f>Sheet1!$D$1</c:f>
              <c:strCache>
                <c:ptCount val="1"/>
                <c:pt idx="0">
                  <c:v>Column3</c:v>
                </c:pt>
              </c:strCache>
            </c:strRef>
          </c:tx>
          <c:spPr>
            <a:ln w="28575" cap="rnd">
              <a:solidFill>
                <a:schemeClr val="accent3"/>
              </a:solidFill>
              <a:round/>
            </a:ln>
            <a:effectLst/>
          </c:spPr>
          <c:marker>
            <c:symbol val="none"/>
          </c:marker>
          <c:cat>
            <c:strRef>
              <c:f>Sheet1!$A$2:$A$5</c:f>
              <c:strCache>
                <c:ptCount val="4"/>
                <c:pt idx="0">
                  <c:v>Compile</c:v>
                </c:pt>
                <c:pt idx="1">
                  <c:v>Build</c:v>
                </c:pt>
                <c:pt idx="2">
                  <c:v>Continuous Integration</c:v>
                </c:pt>
                <c:pt idx="3">
                  <c:v>Continuous Deployment</c:v>
                </c:pt>
              </c:strCache>
            </c:strRef>
          </c:cat>
          <c:val>
            <c:numRef>
              <c:f>Sheet1!$D$2:$D$5</c:f>
              <c:numCache>
                <c:formatCode>General</c:formatCode>
                <c:ptCount val="4"/>
                <c:pt idx="0">
                  <c:v>1</c:v>
                </c:pt>
                <c:pt idx="1">
                  <c:v>2</c:v>
                </c:pt>
                <c:pt idx="2">
                  <c:v>3</c:v>
                </c:pt>
                <c:pt idx="3">
                  <c:v>4</c:v>
                </c:pt>
              </c:numCache>
            </c:numRef>
          </c:val>
          <c:smooth val="0"/>
        </c:ser>
        <c:dLbls>
          <c:showLegendKey val="0"/>
          <c:showVal val="0"/>
          <c:showCatName val="0"/>
          <c:showSerName val="0"/>
          <c:showPercent val="0"/>
          <c:showBubbleSize val="0"/>
        </c:dLbls>
        <c:marker val="1"/>
        <c:smooth val="0"/>
        <c:axId val="-56866016"/>
        <c:axId val="-56863296"/>
      </c:lineChart>
      <c:catAx>
        <c:axId val="-56866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863296"/>
        <c:crosses val="autoZero"/>
        <c:auto val="1"/>
        <c:lblAlgn val="ctr"/>
        <c:lblOffset val="100"/>
        <c:noMultiLvlLbl val="0"/>
      </c:catAx>
      <c:valAx>
        <c:axId val="-568632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8660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5" qsCatId="simple" csTypeId="urn:microsoft.com/office/officeart/2005/8/colors/accent1_5" csCatId="accent1" phldr="1"/>
      <dgm:spPr/>
      <dgm:t>
        <a:bodyPr/>
        <a:lstStyle/>
        <a:p>
          <a:endParaRPr lang="en-US"/>
        </a:p>
      </dgm:t>
    </dgm:pt>
    <dgm:pt modelId="{FB986F71-3126-4196-BD30-74AEDC39A1CA}">
      <dgm:prSet phldrT="[Text]"/>
      <dgm:spPr/>
      <dgm:t>
        <a:bodyPr/>
        <a:lstStyle/>
        <a:p>
          <a:r>
            <a:rPr lang="en-US" dirty="0" smtClean="0"/>
            <a:t>Step 1 VCS</a:t>
          </a:r>
          <a:endParaRPr lang="en-US" dirty="0"/>
        </a:p>
      </dgm:t>
    </dgm:pt>
    <dgm:pt modelId="{9B3CE34A-9B3E-4D5F-94E0-DFBB94FF5A03}" type="parTrans" cxnId="{1423FC72-83C7-4510-8021-28EAEA493E68}">
      <dgm:prSet/>
      <dgm:spPr/>
      <dgm:t>
        <a:bodyPr/>
        <a:lstStyle/>
        <a:p>
          <a:endParaRPr lang="en-US"/>
        </a:p>
      </dgm:t>
    </dgm:pt>
    <dgm:pt modelId="{D0B150DF-3AA4-454C-8652-25880449C422}" type="sibTrans" cxnId="{1423FC72-83C7-4510-8021-28EAEA493E68}">
      <dgm:prSet/>
      <dgm:spPr/>
      <dgm:t>
        <a:bodyPr/>
        <a:lstStyle/>
        <a:p>
          <a:endParaRPr lang="en-US"/>
        </a:p>
      </dgm:t>
    </dgm:pt>
    <dgm:pt modelId="{AB2E8498-CC81-452F-A895-08F3845AA347}">
      <dgm:prSet phldrT="[Text]"/>
      <dgm:spPr/>
      <dgm:t>
        <a:bodyPr/>
        <a:lstStyle/>
        <a:p>
          <a:r>
            <a:rPr lang="en-US" dirty="0" smtClean="0"/>
            <a:t>Source control structure</a:t>
          </a:r>
          <a:endParaRPr lang="en-US" dirty="0"/>
        </a:p>
      </dgm:t>
    </dgm:pt>
    <dgm:pt modelId="{4C65E2C8-0CBB-4D8C-AD60-6B0105C62B84}" type="parTrans" cxnId="{2D5B3E3B-3EE5-4072-933E-27DF5400591C}">
      <dgm:prSet/>
      <dgm:spPr/>
      <dgm:t>
        <a:bodyPr/>
        <a:lstStyle/>
        <a:p>
          <a:endParaRPr lang="en-US"/>
        </a:p>
      </dgm:t>
    </dgm:pt>
    <dgm:pt modelId="{9A1F3304-AA9E-4FBC-89BA-9095C80E47C9}" type="sibTrans" cxnId="{2D5B3E3B-3EE5-4072-933E-27DF5400591C}">
      <dgm:prSet/>
      <dgm:spPr/>
      <dgm:t>
        <a:bodyPr/>
        <a:lstStyle/>
        <a:p>
          <a:endParaRPr lang="en-US"/>
        </a:p>
      </dgm:t>
    </dgm:pt>
    <dgm:pt modelId="{BF381BD4-48DC-48BF-8C18-C307CDD4D490}">
      <dgm:prSet phldrT="[Text]"/>
      <dgm:spPr/>
      <dgm:t>
        <a:bodyPr/>
        <a:lstStyle/>
        <a:p>
          <a:r>
            <a:rPr lang="en-US" dirty="0" smtClean="0"/>
            <a:t>Gather dependencies</a:t>
          </a:r>
          <a:endParaRPr lang="en-US" dirty="0"/>
        </a:p>
      </dgm:t>
    </dgm:pt>
    <dgm:pt modelId="{5D881325-883F-44A1-A5FB-E01856D07A5B}" type="parTrans" cxnId="{5F9EDECD-FB20-4615-B5EC-47255B2B532F}">
      <dgm:prSet/>
      <dgm:spPr/>
      <dgm:t>
        <a:bodyPr/>
        <a:lstStyle/>
        <a:p>
          <a:endParaRPr lang="en-US"/>
        </a:p>
      </dgm:t>
    </dgm:pt>
    <dgm:pt modelId="{2C645F98-BC4B-4797-BC42-0872EA7B0575}" type="sibTrans" cxnId="{5F9EDECD-FB20-4615-B5EC-47255B2B532F}">
      <dgm:prSet/>
      <dgm:spPr/>
      <dgm:t>
        <a:bodyPr/>
        <a:lstStyle/>
        <a:p>
          <a:endParaRPr lang="en-US"/>
        </a:p>
      </dgm:t>
    </dgm:pt>
    <dgm:pt modelId="{F6D27D1B-CDCB-481F-B8FA-AB31B2A119DE}">
      <dgm:prSet phldrT="[Text]"/>
      <dgm:spPr/>
      <dgm:t>
        <a:bodyPr/>
        <a:lstStyle/>
        <a:p>
          <a:r>
            <a:rPr lang="en-US" dirty="0" smtClean="0"/>
            <a:t>Step 2 Build</a:t>
          </a:r>
          <a:endParaRPr lang="en-US" dirty="0"/>
        </a:p>
      </dgm:t>
    </dgm:pt>
    <dgm:pt modelId="{8A7BF306-8E53-4B16-9E7E-A79AE3DF6BE2}" type="parTrans" cxnId="{A63D53AC-541A-4D09-9620-8B1C8D7B91DE}">
      <dgm:prSet/>
      <dgm:spPr/>
      <dgm:t>
        <a:bodyPr/>
        <a:lstStyle/>
        <a:p>
          <a:endParaRPr lang="en-US"/>
        </a:p>
      </dgm:t>
    </dgm:pt>
    <dgm:pt modelId="{7AEB6639-3258-49E8-8B1F-B4A9C61922BE}" type="sibTrans" cxnId="{A63D53AC-541A-4D09-9620-8B1C8D7B91DE}">
      <dgm:prSet/>
      <dgm:spPr/>
      <dgm:t>
        <a:bodyPr/>
        <a:lstStyle/>
        <a:p>
          <a:endParaRPr lang="en-US"/>
        </a:p>
      </dgm:t>
    </dgm:pt>
    <dgm:pt modelId="{0B00F5A8-A0EF-4111-9D86-004317B4F49E}">
      <dgm:prSet phldrT="[Text]"/>
      <dgm:spPr/>
      <dgm:t>
        <a:bodyPr/>
        <a:lstStyle/>
        <a:p>
          <a:r>
            <a:rPr lang="en-US" dirty="0" smtClean="0"/>
            <a:t>Compile</a:t>
          </a:r>
          <a:endParaRPr lang="en-US" dirty="0"/>
        </a:p>
      </dgm:t>
    </dgm:pt>
    <dgm:pt modelId="{EC916B99-8D26-4265-B7BE-BB461C68DA5C}" type="parTrans" cxnId="{86F910E7-C9D0-48E5-A3A3-C70127E96FC1}">
      <dgm:prSet/>
      <dgm:spPr/>
      <dgm:t>
        <a:bodyPr/>
        <a:lstStyle/>
        <a:p>
          <a:endParaRPr lang="en-US"/>
        </a:p>
      </dgm:t>
    </dgm:pt>
    <dgm:pt modelId="{CE48C676-980A-4BAC-A3C8-9ABC315DAE51}" type="sibTrans" cxnId="{86F910E7-C9D0-48E5-A3A3-C70127E96FC1}">
      <dgm:prSet/>
      <dgm:spPr/>
      <dgm:t>
        <a:bodyPr/>
        <a:lstStyle/>
        <a:p>
          <a:endParaRPr lang="en-US"/>
        </a:p>
      </dgm:t>
    </dgm:pt>
    <dgm:pt modelId="{58828492-5CEF-4AFE-95CB-5D7E6A18158B}">
      <dgm:prSet phldrT="[Text]"/>
      <dgm:spPr/>
      <dgm:t>
        <a:bodyPr/>
        <a:lstStyle/>
        <a:p>
          <a:r>
            <a:rPr lang="en-US" dirty="0" smtClean="0"/>
            <a:t>Step 3 Test</a:t>
          </a:r>
          <a:endParaRPr lang="en-US" dirty="0"/>
        </a:p>
      </dgm:t>
    </dgm:pt>
    <dgm:pt modelId="{F664BA43-1B81-496F-A04E-CE4B4A525697}" type="parTrans" cxnId="{ECE9152A-59A8-4A3A-9D34-DB38A074F636}">
      <dgm:prSet/>
      <dgm:spPr/>
      <dgm:t>
        <a:bodyPr/>
        <a:lstStyle/>
        <a:p>
          <a:endParaRPr lang="en-US"/>
        </a:p>
      </dgm:t>
    </dgm:pt>
    <dgm:pt modelId="{2D386477-EC66-449A-8D41-5F8A212C3D8E}" type="sibTrans" cxnId="{ECE9152A-59A8-4A3A-9D34-DB38A074F636}">
      <dgm:prSet/>
      <dgm:spPr/>
      <dgm:t>
        <a:bodyPr/>
        <a:lstStyle/>
        <a:p>
          <a:endParaRPr lang="en-US"/>
        </a:p>
      </dgm:t>
    </dgm:pt>
    <dgm:pt modelId="{68838C34-4D02-49F8-ADD7-BFA90D87B7EA}">
      <dgm:prSet phldrT="[Text]"/>
      <dgm:spPr/>
      <dgm:t>
        <a:bodyPr/>
        <a:lstStyle/>
        <a:p>
          <a:r>
            <a:rPr lang="en-US" dirty="0" smtClean="0"/>
            <a:t>Deploy</a:t>
          </a:r>
          <a:endParaRPr lang="en-US" dirty="0"/>
        </a:p>
      </dgm:t>
    </dgm:pt>
    <dgm:pt modelId="{F2AD00AD-6A23-4C89-A107-68EF5D1F0B94}" type="parTrans" cxnId="{4143D757-8617-4C89-8322-E3B29A1874AF}">
      <dgm:prSet/>
      <dgm:spPr/>
      <dgm:t>
        <a:bodyPr/>
        <a:lstStyle/>
        <a:p>
          <a:endParaRPr lang="en-US"/>
        </a:p>
      </dgm:t>
    </dgm:pt>
    <dgm:pt modelId="{FFC4FCE7-6F2F-4F91-A74A-7C4C32A81657}" type="sibTrans" cxnId="{4143D757-8617-4C89-8322-E3B29A1874AF}">
      <dgm:prSet/>
      <dgm:spPr/>
      <dgm:t>
        <a:bodyPr/>
        <a:lstStyle/>
        <a:p>
          <a:endParaRPr lang="en-US"/>
        </a:p>
      </dgm:t>
    </dgm:pt>
    <dgm:pt modelId="{65B6D8B9-E558-4264-B37F-7B4B2A8896DF}">
      <dgm:prSet phldrT="[Text]"/>
      <dgm:spPr/>
      <dgm:t>
        <a:bodyPr/>
        <a:lstStyle/>
        <a:p>
          <a:r>
            <a:rPr lang="en-US" dirty="0" smtClean="0"/>
            <a:t>Basic testing</a:t>
          </a:r>
          <a:endParaRPr lang="en-US" dirty="0"/>
        </a:p>
      </dgm:t>
    </dgm:pt>
    <dgm:pt modelId="{04F5A724-3AA7-4E78-B992-BCB3E916993F}" type="parTrans" cxnId="{CA96E113-7151-48C8-B4D5-7AA211772CC8}">
      <dgm:prSet/>
      <dgm:spPr/>
      <dgm:t>
        <a:bodyPr/>
        <a:lstStyle/>
        <a:p>
          <a:endParaRPr lang="en-US"/>
        </a:p>
      </dgm:t>
    </dgm:pt>
    <dgm:pt modelId="{370A79FF-9957-49E1-811F-78AB198DD9E0}" type="sibTrans" cxnId="{CA96E113-7151-48C8-B4D5-7AA211772CC8}">
      <dgm:prSet/>
      <dgm:spPr/>
      <dgm:t>
        <a:bodyPr/>
        <a:lstStyle/>
        <a:p>
          <a:endParaRPr lang="en-US"/>
        </a:p>
      </dgm:t>
    </dgm:pt>
    <dgm:pt modelId="{6E7DBE00-7E5B-46F8-BBA0-CF0079A58E82}">
      <dgm:prSet phldrT="[Text]"/>
      <dgm:spPr/>
      <dgm:t>
        <a:bodyPr/>
        <a:lstStyle/>
        <a:p>
          <a:r>
            <a:rPr lang="en-US" dirty="0" smtClean="0"/>
            <a:t>Test</a:t>
          </a:r>
          <a:endParaRPr lang="en-US" dirty="0"/>
        </a:p>
      </dgm:t>
    </dgm:pt>
    <dgm:pt modelId="{6FAC7821-43C2-4A12-9638-E9B1BDE7C8D8}" type="parTrans" cxnId="{3D080EE7-BDF0-495B-A4FB-103A296CD73B}">
      <dgm:prSet/>
      <dgm:spPr/>
      <dgm:t>
        <a:bodyPr/>
        <a:lstStyle/>
        <a:p>
          <a:endParaRPr lang="en-US"/>
        </a:p>
      </dgm:t>
    </dgm:pt>
    <dgm:pt modelId="{65147ED7-18A4-49A5-9AEE-066FB0363316}" type="sibTrans" cxnId="{3D080EE7-BDF0-495B-A4FB-103A296CD73B}">
      <dgm:prSet/>
      <dgm:spPr/>
      <dgm:t>
        <a:bodyPr/>
        <a:lstStyle/>
        <a:p>
          <a:endParaRPr lang="en-US"/>
        </a:p>
      </dgm:t>
    </dgm:pt>
    <dgm:pt modelId="{8FE011D5-E4B4-44B2-98B4-31E27400BBFC}">
      <dgm:prSet phldrT="[Text]"/>
      <dgm:spPr/>
      <dgm:t>
        <a:bodyPr/>
        <a:lstStyle/>
        <a:p>
          <a:r>
            <a:rPr lang="en-US" dirty="0" smtClean="0"/>
            <a:t>Package</a:t>
          </a:r>
          <a:endParaRPr lang="en-US" dirty="0"/>
        </a:p>
      </dgm:t>
    </dgm:pt>
    <dgm:pt modelId="{7BB03E64-7190-4710-9FF9-571CF7733660}" type="parTrans" cxnId="{BF312A87-00DD-4271-AFD6-4714BD1AA755}">
      <dgm:prSet/>
      <dgm:spPr/>
      <dgm:t>
        <a:bodyPr/>
        <a:lstStyle/>
        <a:p>
          <a:endParaRPr lang="en-US"/>
        </a:p>
      </dgm:t>
    </dgm:pt>
    <dgm:pt modelId="{3ABBE67B-9B6F-4C6E-BFE1-A2261A7E20AD}" type="sibTrans" cxnId="{BF312A87-00DD-4271-AFD6-4714BD1AA755}">
      <dgm:prSet/>
      <dgm:spPr/>
      <dgm:t>
        <a:bodyPr/>
        <a:lstStyle/>
        <a:p>
          <a:endParaRPr lang="en-US"/>
        </a:p>
      </dgm:t>
    </dgm:pt>
    <dgm:pt modelId="{3960CFF8-4383-4382-8D6D-F2A00F508E8D}" type="pres">
      <dgm:prSet presAssocID="{0E9DE493-19D7-4EC9-97C9-5F26233F1106}" presName="Name0" presStyleCnt="0">
        <dgm:presLayoutVars>
          <dgm:dir/>
          <dgm:animLvl val="lvl"/>
          <dgm:resizeHandles val="exact"/>
        </dgm:presLayoutVars>
      </dgm:prSet>
      <dgm:spPr/>
      <dgm:t>
        <a:bodyPr/>
        <a:lstStyle/>
        <a:p>
          <a:endParaRPr lang="en-US"/>
        </a:p>
      </dgm:t>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dgm:presLayoutVars>
          <dgm:bulletEnabled val="1"/>
        </dgm:presLayoutVars>
      </dgm:prSet>
      <dgm:spPr/>
      <dgm:t>
        <a:bodyPr/>
        <a:lstStyle/>
        <a:p>
          <a:endParaRPr lang="en-US"/>
        </a:p>
      </dgm:t>
    </dgm:pt>
    <dgm:pt modelId="{BFE859F2-A9E8-4F95-9161-8EC68F2D30C4}" type="pres">
      <dgm:prSet presAssocID="{FB986F71-3126-4196-BD30-74AEDC39A1CA}" presName="childNode1tx" presStyleLbl="bgAcc1" presStyleIdx="0" presStyleCnt="3">
        <dgm:presLayoutVars>
          <dgm:bulletEnabled val="1"/>
        </dgm:presLayoutVars>
      </dgm:prSet>
      <dgm:spPr/>
      <dgm:t>
        <a:bodyPr/>
        <a:lstStyle/>
        <a:p>
          <a:endParaRPr lang="en-US"/>
        </a:p>
      </dgm:t>
    </dgm:pt>
    <dgm:pt modelId="{E18C6CF4-EDEB-4539-A36D-E0355B626199}" type="pres">
      <dgm:prSet presAssocID="{FB986F71-3126-4196-BD30-74AEDC39A1CA}" presName="parentNode1" presStyleLbl="node1" presStyleIdx="0" presStyleCnt="3">
        <dgm:presLayoutVars>
          <dgm:chMax val="1"/>
          <dgm:bulletEnabled val="1"/>
        </dgm:presLayoutVars>
      </dgm:prSet>
      <dgm:spPr/>
      <dgm:t>
        <a:bodyPr/>
        <a:lstStyle/>
        <a:p>
          <a:endParaRPr lang="en-US"/>
        </a:p>
      </dgm:t>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dgm:spPr/>
      <dgm:t>
        <a:bodyPr/>
        <a:lstStyle/>
        <a:p>
          <a:endParaRPr lang="en-US"/>
        </a:p>
      </dgm:t>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dgm:presLayoutVars>
          <dgm:bulletEnabled val="1"/>
        </dgm:presLayoutVars>
      </dgm:prSet>
      <dgm:spPr/>
      <dgm:t>
        <a:bodyPr/>
        <a:lstStyle/>
        <a:p>
          <a:endParaRPr lang="en-US"/>
        </a:p>
      </dgm:t>
    </dgm:pt>
    <dgm:pt modelId="{67FFE978-6FBE-4424-80BE-B9E4B4DD0695}" type="pres">
      <dgm:prSet presAssocID="{F6D27D1B-CDCB-481F-B8FA-AB31B2A119DE}" presName="childNode2tx" presStyleLbl="bgAcc1" presStyleIdx="1" presStyleCnt="3">
        <dgm:presLayoutVars>
          <dgm:bulletEnabled val="1"/>
        </dgm:presLayoutVars>
      </dgm:prSet>
      <dgm:spPr/>
      <dgm:t>
        <a:bodyPr/>
        <a:lstStyle/>
        <a:p>
          <a:endParaRPr lang="en-US"/>
        </a:p>
      </dgm:t>
    </dgm:pt>
    <dgm:pt modelId="{029D1FDE-4DD7-4FA5-8C70-0C747477B66C}" type="pres">
      <dgm:prSet presAssocID="{F6D27D1B-CDCB-481F-B8FA-AB31B2A119DE}" presName="parentNode2" presStyleLbl="node1" presStyleIdx="1" presStyleCnt="3">
        <dgm:presLayoutVars>
          <dgm:chMax val="0"/>
          <dgm:bulletEnabled val="1"/>
        </dgm:presLayoutVars>
      </dgm:prSet>
      <dgm:spPr/>
      <dgm:t>
        <a:bodyPr/>
        <a:lstStyle/>
        <a:p>
          <a:endParaRPr lang="en-US"/>
        </a:p>
      </dgm:t>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dgm:spPr/>
      <dgm:t>
        <a:bodyPr/>
        <a:lstStyle/>
        <a:p>
          <a:endParaRPr lang="en-US"/>
        </a:p>
      </dgm:t>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dgm:presLayoutVars>
          <dgm:bulletEnabled val="1"/>
        </dgm:presLayoutVars>
      </dgm:prSet>
      <dgm:spPr/>
      <dgm:t>
        <a:bodyPr/>
        <a:lstStyle/>
        <a:p>
          <a:endParaRPr lang="en-US"/>
        </a:p>
      </dgm:t>
    </dgm:pt>
    <dgm:pt modelId="{843715D2-C2C2-41EB-BDA3-21230FBA46DB}" type="pres">
      <dgm:prSet presAssocID="{58828492-5CEF-4AFE-95CB-5D7E6A18158B}" presName="childNode1tx" presStyleLbl="bgAcc1" presStyleIdx="2" presStyleCnt="3">
        <dgm:presLayoutVars>
          <dgm:bulletEnabled val="1"/>
        </dgm:presLayoutVars>
      </dgm:prSet>
      <dgm:spPr/>
      <dgm:t>
        <a:bodyPr/>
        <a:lstStyle/>
        <a:p>
          <a:endParaRPr lang="en-US"/>
        </a:p>
      </dgm:t>
    </dgm:pt>
    <dgm:pt modelId="{047F5837-10E2-4FFC-A492-DB8A19EF48CA}" type="pres">
      <dgm:prSet presAssocID="{58828492-5CEF-4AFE-95CB-5D7E6A18158B}" presName="parentNode1" presStyleLbl="node1" presStyleIdx="2" presStyleCnt="3">
        <dgm:presLayoutVars>
          <dgm:chMax val="1"/>
          <dgm:bulletEnabled val="1"/>
        </dgm:presLayoutVars>
      </dgm:prSet>
      <dgm:spPr/>
      <dgm:t>
        <a:bodyPr/>
        <a:lstStyle/>
        <a:p>
          <a:endParaRPr lang="en-US"/>
        </a:p>
      </dgm:t>
    </dgm:pt>
    <dgm:pt modelId="{7D6A154D-27BB-4CCE-9250-BCDD2CD5C383}" type="pres">
      <dgm:prSet presAssocID="{58828492-5CEF-4AFE-95CB-5D7E6A18158B}" presName="connSite1" presStyleCnt="0"/>
      <dgm:spPr/>
    </dgm:pt>
  </dgm:ptLst>
  <dgm:cxnLst>
    <dgm:cxn modelId="{0C68F2E9-D20E-4DD0-B6CB-F7DB9484C868}" type="presOf" srcId="{BF381BD4-48DC-48BF-8C18-C307CDD4D490}" destId="{BFE859F2-A9E8-4F95-9161-8EC68F2D30C4}" srcOrd="1" destOrd="1"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3B2CD89C-CF67-43E3-9293-C53C72995678}" type="presOf" srcId="{BF381BD4-48DC-48BF-8C18-C307CDD4D490}" destId="{96015622-8A46-45CF-A72A-2856B699B374}" srcOrd="0" destOrd="1" presId="urn:microsoft.com/office/officeart/2005/8/layout/hProcess4"/>
    <dgm:cxn modelId="{A106624A-0005-41D4-B64A-901644325FEA}" type="presOf" srcId="{6E7DBE00-7E5B-46F8-BBA0-CF0079A58E82}" destId="{843715D2-C2C2-41EB-BDA3-21230FBA46DB}" srcOrd="1" destOrd="1" presId="urn:microsoft.com/office/officeart/2005/8/layout/hProcess4"/>
    <dgm:cxn modelId="{1E21978D-2EA3-49C8-AEBB-916DC1087830}" type="presOf" srcId="{8FE011D5-E4B4-44B2-98B4-31E27400BBFC}" destId="{67FFE978-6FBE-4424-80BE-B9E4B4DD0695}" srcOrd="1" destOrd="2" presId="urn:microsoft.com/office/officeart/2005/8/layout/hProcess4"/>
    <dgm:cxn modelId="{4143D757-8617-4C89-8322-E3B29A1874AF}" srcId="{58828492-5CEF-4AFE-95CB-5D7E6A18158B}" destId="{68838C34-4D02-49F8-ADD7-BFA90D87B7EA}" srcOrd="0" destOrd="0" parTransId="{F2AD00AD-6A23-4C89-A107-68EF5D1F0B94}" sibTransId="{FFC4FCE7-6F2F-4F91-A74A-7C4C32A81657}"/>
    <dgm:cxn modelId="{0C99A0E7-7B5A-462A-BC31-41CB3B1D1005}" type="presOf" srcId="{0E9DE493-19D7-4EC9-97C9-5F26233F1106}" destId="{3960CFF8-4383-4382-8D6D-F2A00F508E8D}" srcOrd="0" destOrd="0" presId="urn:microsoft.com/office/officeart/2005/8/layout/hProcess4"/>
    <dgm:cxn modelId="{300E722A-937B-4681-BF9C-7933B3C6956A}" type="presOf" srcId="{F6D27D1B-CDCB-481F-B8FA-AB31B2A119DE}" destId="{029D1FDE-4DD7-4FA5-8C70-0C747477B66C}" srcOrd="0" destOrd="0" presId="urn:microsoft.com/office/officeart/2005/8/layout/hProcess4"/>
    <dgm:cxn modelId="{BF312A87-00DD-4271-AFD6-4714BD1AA755}" srcId="{F6D27D1B-CDCB-481F-B8FA-AB31B2A119DE}" destId="{8FE011D5-E4B4-44B2-98B4-31E27400BBFC}" srcOrd="2" destOrd="0" parTransId="{7BB03E64-7190-4710-9FF9-571CF7733660}" sibTransId="{3ABBE67B-9B6F-4C6E-BFE1-A2261A7E20AD}"/>
    <dgm:cxn modelId="{0DE04CA7-8D0A-42E1-B07A-0D64581626CA}" type="presOf" srcId="{7AEB6639-3258-49E8-8B1F-B4A9C61922BE}" destId="{DC2A0ADB-DCE3-4BF4-9952-0394865777AC}" srcOrd="0" destOrd="0" presId="urn:microsoft.com/office/officeart/2005/8/layout/hProcess4"/>
    <dgm:cxn modelId="{878AE697-35FC-403D-92A3-0B92F7B7EB7A}" type="presOf" srcId="{0B00F5A8-A0EF-4111-9D86-004317B4F49E}" destId="{E83793B4-2C5C-4D90-82FA-E5EE4745664D}" srcOrd="0" destOrd="0" presId="urn:microsoft.com/office/officeart/2005/8/layout/hProcess4"/>
    <dgm:cxn modelId="{E9730C94-0A42-4F8E-B45A-02CE25449719}" type="presOf" srcId="{AB2E8498-CC81-452F-A895-08F3845AA347}" destId="{BFE859F2-A9E8-4F95-9161-8EC68F2D30C4}" srcOrd="1" destOrd="0" presId="urn:microsoft.com/office/officeart/2005/8/layout/hProcess4"/>
    <dgm:cxn modelId="{0731A115-58A3-481B-8A1D-4C0F1D56F785}" type="presOf" srcId="{FB986F71-3126-4196-BD30-74AEDC39A1CA}" destId="{E18C6CF4-EDEB-4539-A36D-E0355B626199}" srcOrd="0" destOrd="0" presId="urn:microsoft.com/office/officeart/2005/8/layout/hProcess4"/>
    <dgm:cxn modelId="{C875BEE4-598B-4FE7-9AAC-474318887EB0}" type="presOf" srcId="{D0B150DF-3AA4-454C-8652-25880449C422}" destId="{6A63D16E-EEE6-4267-97EA-5AD7D2BC4E84}" srcOrd="0" destOrd="0" presId="urn:microsoft.com/office/officeart/2005/8/layout/hProcess4"/>
    <dgm:cxn modelId="{5F9EDECD-FB20-4615-B5EC-47255B2B532F}" srcId="{FB986F71-3126-4196-BD30-74AEDC39A1CA}" destId="{BF381BD4-48DC-48BF-8C18-C307CDD4D490}" srcOrd="1" destOrd="0" parTransId="{5D881325-883F-44A1-A5FB-E01856D07A5B}" sibTransId="{2C645F98-BC4B-4797-BC42-0872EA7B0575}"/>
    <dgm:cxn modelId="{8593019D-C207-4E1B-B1C1-18E0CC95AA04}" type="presOf" srcId="{65B6D8B9-E558-4264-B37F-7B4B2A8896DF}" destId="{67FFE978-6FBE-4424-80BE-B9E4B4DD0695}" srcOrd="1" destOrd="1" presId="urn:microsoft.com/office/officeart/2005/8/layout/hProcess4"/>
    <dgm:cxn modelId="{F3D001C7-FD84-41F5-B497-6421DAD4965E}" type="presOf" srcId="{65B6D8B9-E558-4264-B37F-7B4B2A8896DF}" destId="{E83793B4-2C5C-4D90-82FA-E5EE4745664D}" srcOrd="0" destOrd="1" presId="urn:microsoft.com/office/officeart/2005/8/layout/hProcess4"/>
    <dgm:cxn modelId="{DC0556BF-DB8E-4C8C-A27B-FEA575AE48F1}" type="presOf" srcId="{68838C34-4D02-49F8-ADD7-BFA90D87B7EA}" destId="{843715D2-C2C2-41EB-BDA3-21230FBA46DB}" srcOrd="1" destOrd="0" presId="urn:microsoft.com/office/officeart/2005/8/layout/hProcess4"/>
    <dgm:cxn modelId="{004946A5-CBD1-4C7F-A823-A85DAC245DF7}" type="presOf" srcId="{6E7DBE00-7E5B-46F8-BBA0-CF0079A58E82}" destId="{69C28D3B-E083-42DF-9EA0-916CA12125A9}" srcOrd="0" destOrd="1" presId="urn:microsoft.com/office/officeart/2005/8/layout/hProcess4"/>
    <dgm:cxn modelId="{56878CDA-253E-4C45-8745-6F7C37074EAE}" type="presOf" srcId="{58828492-5CEF-4AFE-95CB-5D7E6A18158B}" destId="{047F5837-10E2-4FFC-A492-DB8A19EF48CA}" srcOrd="0" destOrd="0" presId="urn:microsoft.com/office/officeart/2005/8/layout/hProcess4"/>
    <dgm:cxn modelId="{E113FEAA-1F7F-443C-BD88-38A807CEBD28}" type="presOf" srcId="{0B00F5A8-A0EF-4111-9D86-004317B4F49E}" destId="{67FFE978-6FBE-4424-80BE-B9E4B4DD0695}" srcOrd="1" destOrd="0" presId="urn:microsoft.com/office/officeart/2005/8/layout/hProcess4"/>
    <dgm:cxn modelId="{B4706B14-7040-45AD-B83F-4A80B3CB527F}" type="presOf" srcId="{8FE011D5-E4B4-44B2-98B4-31E27400BBFC}" destId="{E83793B4-2C5C-4D90-82FA-E5EE4745664D}" srcOrd="0" destOrd="2"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CA96E113-7151-48C8-B4D5-7AA211772CC8}" srcId="{F6D27D1B-CDCB-481F-B8FA-AB31B2A119DE}" destId="{65B6D8B9-E558-4264-B37F-7B4B2A8896DF}" srcOrd="1" destOrd="0" parTransId="{04F5A724-3AA7-4E78-B992-BCB3E916993F}" sibTransId="{370A79FF-9957-49E1-811F-78AB198DD9E0}"/>
    <dgm:cxn modelId="{3D080EE7-BDF0-495B-A4FB-103A296CD73B}" srcId="{58828492-5CEF-4AFE-95CB-5D7E6A18158B}" destId="{6E7DBE00-7E5B-46F8-BBA0-CF0079A58E82}" srcOrd="1" destOrd="0" parTransId="{6FAC7821-43C2-4A12-9638-E9B1BDE7C8D8}" sibTransId="{65147ED7-18A4-49A5-9AEE-066FB0363316}"/>
    <dgm:cxn modelId="{1BE66046-E00C-4ECF-A4C7-64A3E9346530}" type="presOf" srcId="{68838C34-4D02-49F8-ADD7-BFA90D87B7EA}" destId="{69C28D3B-E083-42DF-9EA0-916CA12125A9}" srcOrd="0" destOrd="0" presId="urn:microsoft.com/office/officeart/2005/8/layout/hProcess4"/>
    <dgm:cxn modelId="{86F910E7-C9D0-48E5-A3A3-C70127E96FC1}" srcId="{F6D27D1B-CDCB-481F-B8FA-AB31B2A119DE}" destId="{0B00F5A8-A0EF-4111-9D86-004317B4F49E}" srcOrd="0" destOrd="0" parTransId="{EC916B99-8D26-4265-B7BE-BB461C68DA5C}" sibTransId="{CE48C676-980A-4BAC-A3C8-9ABC315DAE51}"/>
    <dgm:cxn modelId="{ECE9152A-59A8-4A3A-9D34-DB38A074F636}" srcId="{0E9DE493-19D7-4EC9-97C9-5F26233F1106}" destId="{58828492-5CEF-4AFE-95CB-5D7E6A18158B}" srcOrd="2" destOrd="0" parTransId="{F664BA43-1B81-496F-A04E-CE4B4A525697}" sibTransId="{2D386477-EC66-449A-8D41-5F8A212C3D8E}"/>
    <dgm:cxn modelId="{792CF8D9-766B-49FE-B851-31297691E0C7}" type="presOf" srcId="{AB2E8498-CC81-452F-A895-08F3845AA347}" destId="{96015622-8A46-45CF-A72A-2856B699B374}" srcOrd="0" destOrd="0" presId="urn:microsoft.com/office/officeart/2005/8/layout/hProcess4"/>
    <dgm:cxn modelId="{2D5B3E3B-3EE5-4072-933E-27DF5400591C}" srcId="{FB986F71-3126-4196-BD30-74AEDC39A1CA}" destId="{AB2E8498-CC81-452F-A895-08F3845AA347}" srcOrd="0" destOrd="0" parTransId="{4C65E2C8-0CBB-4D8C-AD60-6B0105C62B84}" sibTransId="{9A1F3304-AA9E-4FBC-89BA-9095C80E47C9}"/>
    <dgm:cxn modelId="{7BE7AED0-385C-460E-A868-06962FF7BF4D}" type="presParOf" srcId="{3960CFF8-4383-4382-8D6D-F2A00F508E8D}" destId="{366CFF54-5C8F-47F9-BFD8-D9AF3EADDA3E}" srcOrd="0" destOrd="0" presId="urn:microsoft.com/office/officeart/2005/8/layout/hProcess4"/>
    <dgm:cxn modelId="{7C708C67-6B57-4F62-BFC8-44484A4BB8C4}" type="presParOf" srcId="{3960CFF8-4383-4382-8D6D-F2A00F508E8D}" destId="{13688FBD-4079-41FE-A6A2-B5B0F293E6BF}" srcOrd="1" destOrd="0" presId="urn:microsoft.com/office/officeart/2005/8/layout/hProcess4"/>
    <dgm:cxn modelId="{697CCE2B-9683-4DC0-A208-89C15D73093F}" type="presParOf" srcId="{3960CFF8-4383-4382-8D6D-F2A00F508E8D}" destId="{224851B6-C14D-49DE-883B-A13003DA4601}" srcOrd="2" destOrd="0" presId="urn:microsoft.com/office/officeart/2005/8/layout/hProcess4"/>
    <dgm:cxn modelId="{FB980B6C-7B77-4691-82C5-788FE8D96E48}" type="presParOf" srcId="{224851B6-C14D-49DE-883B-A13003DA4601}" destId="{1439717B-283C-48FF-AF62-1990F52B6512}" srcOrd="0" destOrd="0" presId="urn:microsoft.com/office/officeart/2005/8/layout/hProcess4"/>
    <dgm:cxn modelId="{77B1C0E7-D435-456C-A00F-39975DCDAA0B}" type="presParOf" srcId="{1439717B-283C-48FF-AF62-1990F52B6512}" destId="{BCCE6711-D1D8-4B2C-917E-41AB5A6114A8}" srcOrd="0" destOrd="0" presId="urn:microsoft.com/office/officeart/2005/8/layout/hProcess4"/>
    <dgm:cxn modelId="{983A13E1-DBFA-4048-8932-72A07B33F957}" type="presParOf" srcId="{1439717B-283C-48FF-AF62-1990F52B6512}" destId="{96015622-8A46-45CF-A72A-2856B699B374}" srcOrd="1" destOrd="0" presId="urn:microsoft.com/office/officeart/2005/8/layout/hProcess4"/>
    <dgm:cxn modelId="{9E4D9DC2-5878-4DF4-8197-C19BA06D0937}" type="presParOf" srcId="{1439717B-283C-48FF-AF62-1990F52B6512}" destId="{BFE859F2-A9E8-4F95-9161-8EC68F2D30C4}" srcOrd="2" destOrd="0" presId="urn:microsoft.com/office/officeart/2005/8/layout/hProcess4"/>
    <dgm:cxn modelId="{5175F6D1-9CB0-4593-BAC3-692D80EF050C}" type="presParOf" srcId="{1439717B-283C-48FF-AF62-1990F52B6512}" destId="{E18C6CF4-EDEB-4539-A36D-E0355B626199}" srcOrd="3" destOrd="0" presId="urn:microsoft.com/office/officeart/2005/8/layout/hProcess4"/>
    <dgm:cxn modelId="{43BDCF09-31AC-43B0-805E-DD1025F260DD}" type="presParOf" srcId="{1439717B-283C-48FF-AF62-1990F52B6512}" destId="{D9FCD5E9-9E94-4534-BAB4-3DB8EB44E7D0}" srcOrd="4" destOrd="0" presId="urn:microsoft.com/office/officeart/2005/8/layout/hProcess4"/>
    <dgm:cxn modelId="{6A5928FD-0A79-4F7E-879C-5F088F4602E9}" type="presParOf" srcId="{224851B6-C14D-49DE-883B-A13003DA4601}" destId="{6A63D16E-EEE6-4267-97EA-5AD7D2BC4E84}" srcOrd="1" destOrd="0" presId="urn:microsoft.com/office/officeart/2005/8/layout/hProcess4"/>
    <dgm:cxn modelId="{1C0B2966-A4D5-49CC-B7F2-A121C5C9817C}" type="presParOf" srcId="{224851B6-C14D-49DE-883B-A13003DA4601}" destId="{59BAED1E-A4FE-4FA3-8716-57917AF47F38}" srcOrd="2" destOrd="0" presId="urn:microsoft.com/office/officeart/2005/8/layout/hProcess4"/>
    <dgm:cxn modelId="{FE2DC098-A539-4BB8-8D74-C108718A6D23}" type="presParOf" srcId="{59BAED1E-A4FE-4FA3-8716-57917AF47F38}" destId="{5C833856-7FAF-4B27-932C-67C7D08339F2}" srcOrd="0" destOrd="0" presId="urn:microsoft.com/office/officeart/2005/8/layout/hProcess4"/>
    <dgm:cxn modelId="{16AAA183-E1A3-4ECF-997A-81333DC4EFCA}" type="presParOf" srcId="{59BAED1E-A4FE-4FA3-8716-57917AF47F38}" destId="{E83793B4-2C5C-4D90-82FA-E5EE4745664D}" srcOrd="1" destOrd="0" presId="urn:microsoft.com/office/officeart/2005/8/layout/hProcess4"/>
    <dgm:cxn modelId="{A310F834-0A95-4F4E-9CFF-8ED098D6F853}" type="presParOf" srcId="{59BAED1E-A4FE-4FA3-8716-57917AF47F38}" destId="{67FFE978-6FBE-4424-80BE-B9E4B4DD0695}" srcOrd="2" destOrd="0" presId="urn:microsoft.com/office/officeart/2005/8/layout/hProcess4"/>
    <dgm:cxn modelId="{FC3C9877-F1AB-4630-B09D-E2422D71C1B2}" type="presParOf" srcId="{59BAED1E-A4FE-4FA3-8716-57917AF47F38}" destId="{029D1FDE-4DD7-4FA5-8C70-0C747477B66C}" srcOrd="3" destOrd="0" presId="urn:microsoft.com/office/officeart/2005/8/layout/hProcess4"/>
    <dgm:cxn modelId="{0C23CC14-2827-4D42-B3F2-24A9658D4CA9}" type="presParOf" srcId="{59BAED1E-A4FE-4FA3-8716-57917AF47F38}" destId="{C2556EF6-41FF-46C6-8829-911BFA533FFE}" srcOrd="4" destOrd="0" presId="urn:microsoft.com/office/officeart/2005/8/layout/hProcess4"/>
    <dgm:cxn modelId="{03B78875-546F-4B9E-B138-1C0FF132346D}" type="presParOf" srcId="{224851B6-C14D-49DE-883B-A13003DA4601}" destId="{DC2A0ADB-DCE3-4BF4-9952-0394865777AC}" srcOrd="3" destOrd="0" presId="urn:microsoft.com/office/officeart/2005/8/layout/hProcess4"/>
    <dgm:cxn modelId="{470A6CA6-A9CE-464F-84DB-5DC13565A2C8}" type="presParOf" srcId="{224851B6-C14D-49DE-883B-A13003DA4601}" destId="{A874A3A3-A340-4ABC-99B5-7529D4415335}" srcOrd="4" destOrd="0" presId="urn:microsoft.com/office/officeart/2005/8/layout/hProcess4"/>
    <dgm:cxn modelId="{F6B1C4DA-988E-4055-9765-306F5A98CD06}" type="presParOf" srcId="{A874A3A3-A340-4ABC-99B5-7529D4415335}" destId="{14032C0B-60AE-432B-A713-F993D1C4BA8F}" srcOrd="0" destOrd="0" presId="urn:microsoft.com/office/officeart/2005/8/layout/hProcess4"/>
    <dgm:cxn modelId="{F9FB30AF-82A1-4872-8383-99625B6C2D69}" type="presParOf" srcId="{A874A3A3-A340-4ABC-99B5-7529D4415335}" destId="{69C28D3B-E083-42DF-9EA0-916CA12125A9}" srcOrd="1" destOrd="0" presId="urn:microsoft.com/office/officeart/2005/8/layout/hProcess4"/>
    <dgm:cxn modelId="{16665CFF-3E48-4ABD-A683-4C6BF569EDAE}" type="presParOf" srcId="{A874A3A3-A340-4ABC-99B5-7529D4415335}" destId="{843715D2-C2C2-41EB-BDA3-21230FBA46DB}" srcOrd="2" destOrd="0" presId="urn:microsoft.com/office/officeart/2005/8/layout/hProcess4"/>
    <dgm:cxn modelId="{A27E2538-F421-4EB9-A2F6-3C451A831951}" type="presParOf" srcId="{A874A3A3-A340-4ABC-99B5-7529D4415335}" destId="{047F5837-10E2-4FFC-A492-DB8A19EF48CA}" srcOrd="3" destOrd="0" presId="urn:microsoft.com/office/officeart/2005/8/layout/hProcess4"/>
    <dgm:cxn modelId="{043CCFDB-C988-4DED-8C9A-2A3B586895E5}"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36244" y="1049273"/>
          <a:ext cx="2444561" cy="2016252"/>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Source control structure</a:t>
          </a:r>
          <a:endParaRPr lang="en-US" sz="2400" kern="1200" dirty="0"/>
        </a:p>
        <a:p>
          <a:pPr marL="228600" lvl="1" indent="-228600" algn="l" defTabSz="1066800">
            <a:lnSpc>
              <a:spcPct val="90000"/>
            </a:lnSpc>
            <a:spcBef>
              <a:spcPct val="0"/>
            </a:spcBef>
            <a:spcAft>
              <a:spcPct val="15000"/>
            </a:spcAft>
            <a:buChar char="••"/>
          </a:pPr>
          <a:r>
            <a:rPr lang="en-US" sz="2400" kern="1200" dirty="0" smtClean="0"/>
            <a:t>Gather dependencies</a:t>
          </a:r>
          <a:endParaRPr lang="en-US" sz="2400" kern="1200" dirty="0"/>
        </a:p>
      </dsp:txBody>
      <dsp:txXfrm>
        <a:off x="82644" y="1095673"/>
        <a:ext cx="2351761" cy="1491398"/>
      </dsp:txXfrm>
    </dsp:sp>
    <dsp:sp modelId="{6A63D16E-EEE6-4267-97EA-5AD7D2BC4E84}">
      <dsp:nvSpPr>
        <dsp:cNvPr id="0" name=""/>
        <dsp:cNvSpPr/>
      </dsp:nvSpPr>
      <dsp:spPr>
        <a:xfrm>
          <a:off x="1394360" y="1473226"/>
          <a:ext cx="2779003" cy="2779003"/>
        </a:xfrm>
        <a:prstGeom prst="leftCircularArrow">
          <a:avLst>
            <a:gd name="adj1" fmla="val 3451"/>
            <a:gd name="adj2" fmla="val 427731"/>
            <a:gd name="adj3" fmla="val 2203242"/>
            <a:gd name="adj4" fmla="val 9024489"/>
            <a:gd name="adj5" fmla="val 4027"/>
          </a:avLst>
        </a:prstGeom>
        <a:gradFill rotWithShape="0">
          <a:gsLst>
            <a:gs pos="0">
              <a:schemeClr val="accent1">
                <a:shade val="90000"/>
                <a:hueOff val="0"/>
                <a:satOff val="0"/>
                <a:lumOff val="0"/>
                <a:alphaOff val="0"/>
                <a:satMod val="103000"/>
                <a:lumMod val="102000"/>
                <a:tint val="94000"/>
              </a:schemeClr>
            </a:gs>
            <a:gs pos="50000">
              <a:schemeClr val="accent1">
                <a:shade val="90000"/>
                <a:hueOff val="0"/>
                <a:satOff val="0"/>
                <a:lumOff val="0"/>
                <a:alphaOff val="0"/>
                <a:satMod val="110000"/>
                <a:lumMod val="100000"/>
                <a:shade val="100000"/>
              </a:schemeClr>
            </a:gs>
            <a:gs pos="100000">
              <a:schemeClr val="accent1">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18C6CF4-EDEB-4539-A36D-E0355B626199}">
      <dsp:nvSpPr>
        <dsp:cNvPr id="0" name=""/>
        <dsp:cNvSpPr/>
      </dsp:nvSpPr>
      <dsp:spPr>
        <a:xfrm>
          <a:off x="579480" y="2633472"/>
          <a:ext cx="2172943" cy="864108"/>
        </a:xfrm>
        <a:prstGeom prst="roundRect">
          <a:avLst>
            <a:gd name="adj" fmla="val 10000"/>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smtClean="0"/>
            <a:t>Step 1 VCS</a:t>
          </a:r>
          <a:endParaRPr lang="en-US" sz="3100" kern="1200" dirty="0"/>
        </a:p>
      </dsp:txBody>
      <dsp:txXfrm>
        <a:off x="604789" y="2658781"/>
        <a:ext cx="2122325" cy="813490"/>
      </dsp:txXfrm>
    </dsp:sp>
    <dsp:sp modelId="{E83793B4-2C5C-4D90-82FA-E5EE4745664D}">
      <dsp:nvSpPr>
        <dsp:cNvPr id="0" name=""/>
        <dsp:cNvSpPr/>
      </dsp:nvSpPr>
      <dsp:spPr>
        <a:xfrm>
          <a:off x="3209147" y="1049274"/>
          <a:ext cx="2444561" cy="2016252"/>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Compile</a:t>
          </a:r>
          <a:endParaRPr lang="en-US" sz="2400" kern="1200" dirty="0"/>
        </a:p>
        <a:p>
          <a:pPr marL="228600" lvl="1" indent="-228600" algn="l" defTabSz="1066800">
            <a:lnSpc>
              <a:spcPct val="90000"/>
            </a:lnSpc>
            <a:spcBef>
              <a:spcPct val="0"/>
            </a:spcBef>
            <a:spcAft>
              <a:spcPct val="15000"/>
            </a:spcAft>
            <a:buChar char="••"/>
          </a:pPr>
          <a:r>
            <a:rPr lang="en-US" sz="2400" kern="1200" dirty="0" smtClean="0"/>
            <a:t>Basic testing</a:t>
          </a:r>
          <a:endParaRPr lang="en-US" sz="2400" kern="1200" dirty="0"/>
        </a:p>
        <a:p>
          <a:pPr marL="228600" lvl="1" indent="-228600" algn="l" defTabSz="1066800">
            <a:lnSpc>
              <a:spcPct val="90000"/>
            </a:lnSpc>
            <a:spcBef>
              <a:spcPct val="0"/>
            </a:spcBef>
            <a:spcAft>
              <a:spcPct val="15000"/>
            </a:spcAft>
            <a:buChar char="••"/>
          </a:pPr>
          <a:r>
            <a:rPr lang="en-US" sz="2400" kern="1200" dirty="0" smtClean="0"/>
            <a:t>Package</a:t>
          </a:r>
          <a:endParaRPr lang="en-US" sz="2400" kern="1200" dirty="0"/>
        </a:p>
      </dsp:txBody>
      <dsp:txXfrm>
        <a:off x="3255547" y="1527728"/>
        <a:ext cx="2351761" cy="1491398"/>
      </dsp:txXfrm>
    </dsp:sp>
    <dsp:sp modelId="{DC2A0ADB-DCE3-4BF4-9952-0394865777AC}">
      <dsp:nvSpPr>
        <dsp:cNvPr id="0" name=""/>
        <dsp:cNvSpPr/>
      </dsp:nvSpPr>
      <dsp:spPr>
        <a:xfrm>
          <a:off x="4546892" y="-216486"/>
          <a:ext cx="3091364" cy="3091364"/>
        </a:xfrm>
        <a:prstGeom prst="circularArrow">
          <a:avLst>
            <a:gd name="adj1" fmla="val 3103"/>
            <a:gd name="adj2" fmla="val 381347"/>
            <a:gd name="adj3" fmla="val 19443143"/>
            <a:gd name="adj4" fmla="val 12575511"/>
            <a:gd name="adj5" fmla="val 3620"/>
          </a:avLst>
        </a:prstGeom>
        <a:gradFill rotWithShape="0">
          <a:gsLst>
            <a:gs pos="0">
              <a:schemeClr val="accent1">
                <a:shade val="90000"/>
                <a:hueOff val="361868"/>
                <a:satOff val="12502"/>
                <a:lumOff val="24506"/>
                <a:alphaOff val="0"/>
                <a:satMod val="103000"/>
                <a:lumMod val="102000"/>
                <a:tint val="94000"/>
              </a:schemeClr>
            </a:gs>
            <a:gs pos="50000">
              <a:schemeClr val="accent1">
                <a:shade val="90000"/>
                <a:hueOff val="361868"/>
                <a:satOff val="12502"/>
                <a:lumOff val="24506"/>
                <a:alphaOff val="0"/>
                <a:satMod val="110000"/>
                <a:lumMod val="100000"/>
                <a:shade val="100000"/>
              </a:schemeClr>
            </a:gs>
            <a:gs pos="100000">
              <a:schemeClr val="accent1">
                <a:shade val="90000"/>
                <a:hueOff val="361868"/>
                <a:satOff val="12502"/>
                <a:lumOff val="245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29D1FDE-4DD7-4FA5-8C70-0C747477B66C}">
      <dsp:nvSpPr>
        <dsp:cNvPr id="0" name=""/>
        <dsp:cNvSpPr/>
      </dsp:nvSpPr>
      <dsp:spPr>
        <a:xfrm>
          <a:off x="3752383" y="617220"/>
          <a:ext cx="2172943" cy="864108"/>
        </a:xfrm>
        <a:prstGeom prst="roundRect">
          <a:avLst>
            <a:gd name="adj" fmla="val 10000"/>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smtClean="0"/>
            <a:t>Step 2 Build</a:t>
          </a:r>
          <a:endParaRPr lang="en-US" sz="3100" kern="1200" dirty="0"/>
        </a:p>
      </dsp:txBody>
      <dsp:txXfrm>
        <a:off x="3777692" y="642529"/>
        <a:ext cx="2122325" cy="813490"/>
      </dsp:txXfrm>
    </dsp:sp>
    <dsp:sp modelId="{69C28D3B-E083-42DF-9EA0-916CA12125A9}">
      <dsp:nvSpPr>
        <dsp:cNvPr id="0" name=""/>
        <dsp:cNvSpPr/>
      </dsp:nvSpPr>
      <dsp:spPr>
        <a:xfrm>
          <a:off x="6382050" y="1049273"/>
          <a:ext cx="2444561" cy="2016252"/>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Deploy</a:t>
          </a:r>
          <a:endParaRPr lang="en-US" sz="2400" kern="1200" dirty="0"/>
        </a:p>
        <a:p>
          <a:pPr marL="228600" lvl="1" indent="-228600" algn="l" defTabSz="1066800">
            <a:lnSpc>
              <a:spcPct val="90000"/>
            </a:lnSpc>
            <a:spcBef>
              <a:spcPct val="0"/>
            </a:spcBef>
            <a:spcAft>
              <a:spcPct val="15000"/>
            </a:spcAft>
            <a:buChar char="••"/>
          </a:pPr>
          <a:r>
            <a:rPr lang="en-US" sz="2400" kern="1200" dirty="0" smtClean="0"/>
            <a:t>Test</a:t>
          </a:r>
          <a:endParaRPr lang="en-US" sz="2400" kern="1200" dirty="0"/>
        </a:p>
      </dsp:txBody>
      <dsp:txXfrm>
        <a:off x="6428450" y="1095673"/>
        <a:ext cx="2351761" cy="1491398"/>
      </dsp:txXfrm>
    </dsp:sp>
    <dsp:sp modelId="{047F5837-10E2-4FFC-A492-DB8A19EF48CA}">
      <dsp:nvSpPr>
        <dsp:cNvPr id="0" name=""/>
        <dsp:cNvSpPr/>
      </dsp:nvSpPr>
      <dsp:spPr>
        <a:xfrm>
          <a:off x="6925286" y="2633472"/>
          <a:ext cx="2172943" cy="864108"/>
        </a:xfrm>
        <a:prstGeom prst="roundRect">
          <a:avLst>
            <a:gd name="adj" fmla="val 10000"/>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smtClean="0"/>
            <a:t>Step 3 Test</a:t>
          </a:r>
          <a:endParaRPr lang="en-US" sz="3100" kern="1200" dirty="0"/>
        </a:p>
      </dsp:txBody>
      <dsp:txXfrm>
        <a:off x="6950595" y="2658781"/>
        <a:ext cx="2122325" cy="81349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0.47218</cdr:x>
      <cdr:y>0.02617</cdr:y>
    </cdr:from>
    <cdr:to>
      <cdr:x>0.48074</cdr:x>
      <cdr:y>0.73645</cdr:y>
    </cdr:to>
    <cdr:sp macro="" textlink="">
      <cdr:nvSpPr>
        <cdr:cNvPr id="3" name="Straight Connector 2"/>
        <cdr:cNvSpPr/>
      </cdr:nvSpPr>
      <cdr:spPr>
        <a:xfrm xmlns:a="http://schemas.openxmlformats.org/drawingml/2006/main" rot="16200000" flipV="1">
          <a:off x="1371600" y="1914524"/>
          <a:ext cx="3619501" cy="57151"/>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0.71041</cdr:x>
      <cdr:y>0.0243</cdr:y>
    </cdr:from>
    <cdr:to>
      <cdr:x>0.71327</cdr:x>
      <cdr:y>0.73458</cdr:y>
    </cdr:to>
    <cdr:sp macro="" textlink="">
      <cdr:nvSpPr>
        <cdr:cNvPr id="4" name="Straight Connector 3"/>
        <cdr:cNvSpPr/>
      </cdr:nvSpPr>
      <cdr:spPr>
        <a:xfrm xmlns:a="http://schemas.openxmlformats.org/drawingml/2006/main" rot="16200000" flipV="1">
          <a:off x="2943224" y="1924049"/>
          <a:ext cx="3619501" cy="19051"/>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n-US"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5/27/2013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5/27/2013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endParaRPr lang="en-US" dirty="0" smtClean="0"/>
          </a:p>
        </p:txBody>
      </p:sp>
      <p:sp>
        <p:nvSpPr>
          <p:cNvPr id="41988" name="Slide Number Placeholder 3"/>
          <p:cNvSpPr>
            <a:spLocks noGrp="1"/>
          </p:cNvSpPr>
          <p:nvPr>
            <p:ph type="sldNum" sz="quarter" idx="5"/>
          </p:nvPr>
        </p:nvSpPr>
        <p:spPr>
          <a:noFill/>
        </p:spPr>
        <p:txBody>
          <a:bodyPr/>
          <a:lstStyle/>
          <a:p>
            <a:fld id="{809C1E02-1106-42E4-BAE6-9D77F9131D61}" type="slidenum">
              <a:rPr lang="en-US" smtClean="0"/>
              <a:pPr/>
              <a:t>3</a:t>
            </a:fld>
            <a:endParaRPr lang="en-US" dirty="0" smtClean="0"/>
          </a:p>
        </p:txBody>
      </p:sp>
    </p:spTree>
    <p:extLst>
      <p:ext uri="{BB962C8B-B14F-4D97-AF65-F5344CB8AC3E}">
        <p14:creationId xmlns:p14="http://schemas.microsoft.com/office/powerpoint/2010/main" val="1519121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5</a:t>
            </a:fld>
            <a:endParaRPr lang="en-US" dirty="0"/>
          </a:p>
        </p:txBody>
      </p:sp>
    </p:spTree>
    <p:extLst>
      <p:ext uri="{BB962C8B-B14F-4D97-AF65-F5344CB8AC3E}">
        <p14:creationId xmlns:p14="http://schemas.microsoft.com/office/powerpoint/2010/main" val="2353457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6</a:t>
            </a:fld>
            <a:endParaRPr lang="en-US" dirty="0"/>
          </a:p>
        </p:txBody>
      </p:sp>
    </p:spTree>
    <p:extLst>
      <p:ext uri="{BB962C8B-B14F-4D97-AF65-F5344CB8AC3E}">
        <p14:creationId xmlns:p14="http://schemas.microsoft.com/office/powerpoint/2010/main" val="621591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7</a:t>
            </a:fld>
            <a:endParaRPr lang="en-US" dirty="0"/>
          </a:p>
        </p:txBody>
      </p:sp>
    </p:spTree>
    <p:extLst>
      <p:ext uri="{BB962C8B-B14F-4D97-AF65-F5344CB8AC3E}">
        <p14:creationId xmlns:p14="http://schemas.microsoft.com/office/powerpoint/2010/main" val="2568418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8</a:t>
            </a:fld>
            <a:endParaRPr lang="en-US" dirty="0"/>
          </a:p>
        </p:txBody>
      </p:sp>
    </p:spTree>
    <p:extLst>
      <p:ext uri="{BB962C8B-B14F-4D97-AF65-F5344CB8AC3E}">
        <p14:creationId xmlns:p14="http://schemas.microsoft.com/office/powerpoint/2010/main" val="248147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9</a:t>
            </a:fld>
            <a:endParaRPr lang="en-US" dirty="0"/>
          </a:p>
        </p:txBody>
      </p:sp>
    </p:spTree>
    <p:extLst>
      <p:ext uri="{BB962C8B-B14F-4D97-AF65-F5344CB8AC3E}">
        <p14:creationId xmlns:p14="http://schemas.microsoft.com/office/powerpoint/2010/main" val="4249546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15</a:t>
            </a:fld>
            <a:endParaRPr lang="en-US" dirty="0"/>
          </a:p>
        </p:txBody>
      </p:sp>
    </p:spTree>
    <p:extLst>
      <p:ext uri="{BB962C8B-B14F-4D97-AF65-F5344CB8AC3E}">
        <p14:creationId xmlns:p14="http://schemas.microsoft.com/office/powerpoint/2010/main" val="4089616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16</a:t>
            </a:fld>
            <a:endParaRPr lang="en-US" dirty="0"/>
          </a:p>
        </p:txBody>
      </p:sp>
    </p:spTree>
    <p:extLst>
      <p:ext uri="{BB962C8B-B14F-4D97-AF65-F5344CB8AC3E}">
        <p14:creationId xmlns:p14="http://schemas.microsoft.com/office/powerpoint/2010/main" val="3020144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17</a:t>
            </a:fld>
            <a:endParaRPr lang="en-US" dirty="0"/>
          </a:p>
        </p:txBody>
      </p:sp>
    </p:spTree>
    <p:extLst>
      <p:ext uri="{BB962C8B-B14F-4D97-AF65-F5344CB8AC3E}">
        <p14:creationId xmlns:p14="http://schemas.microsoft.com/office/powerpoint/2010/main" val="2435622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5/27/2013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5/27/2013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588" y="152400"/>
            <a:ext cx="10360501"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162" y="1143000"/>
            <a:ext cx="5078677"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5986" y="1143000"/>
            <a:ext cx="5078677"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53186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5/27/2013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a:t>5/27/2013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3F41C87-7AD9-4845-A077-840E4A0F3F06}" type="datetimeFigureOut">
              <a:rPr lang="en-US"/>
              <a:t>5/27/2013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03F41C87-7AD9-4845-A077-840E4A0F3F06}" type="datetimeFigureOut">
              <a:rPr lang="en-US"/>
              <a:t>5/27/2013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3F41C87-7AD9-4845-A077-840E4A0F3F06}" type="datetimeFigureOut">
              <a:rPr lang="en-US"/>
              <a:t>5/27/2013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a:t>5/27/2013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t>5/27/2013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pPr/>
              <a:t>5/27/2013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03F41C87-7AD9-4845-A077-840E4A0F3F06}" type="datetimeFigureOut">
              <a:rPr lang="en-US"/>
              <a:pPr/>
              <a:t>5/27/2013</a:t>
            </a:fld>
            <a:endParaRPr/>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2A013F82-EE5E-44EE-A61D-E31C6657F26F}" type="slidenum">
              <a:rPr/>
              <a:pPr/>
              <a:t>‹#›</a:t>
            </a:fld>
            <a:endParaRPr/>
          </a:p>
        </p:txBody>
      </p:sp>
      <p:pic>
        <p:nvPicPr>
          <p:cNvPr id="8" name="Picture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580812" y="138112"/>
            <a:ext cx="485775" cy="485775"/>
          </a:xfrm>
          <a:prstGeom prst="rect">
            <a:avLst/>
          </a:prstGeom>
        </p:spPr>
      </p:pic>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mailto:Jeffrey@clear-measure.com"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88" y="-2209800"/>
            <a:ext cx="9694333" cy="6858000"/>
          </a:xfrm>
          <a:prstGeom prst="rect">
            <a:avLst/>
          </a:prstGeom>
        </p:spPr>
      </p:pic>
      <p:sp>
        <p:nvSpPr>
          <p:cNvPr id="3" name="Title 2"/>
          <p:cNvSpPr>
            <a:spLocks noGrp="1"/>
          </p:cNvSpPr>
          <p:nvPr>
            <p:ph type="ctrTitle"/>
          </p:nvPr>
        </p:nvSpPr>
        <p:spPr/>
        <p:txBody>
          <a:bodyPr/>
          <a:lstStyle/>
          <a:p>
            <a:r>
              <a:rPr lang="en-US" dirty="0"/>
              <a:t>Configuration Management for </a:t>
            </a:r>
            <a:r>
              <a:rPr lang="en-US" dirty="0" smtClean="0"/>
              <a:t>the Web Stack</a:t>
            </a:r>
            <a:endParaRPr lang="en-US" dirty="0"/>
          </a:p>
        </p:txBody>
      </p:sp>
      <p:sp>
        <p:nvSpPr>
          <p:cNvPr id="4" name="Subtitle 3"/>
          <p:cNvSpPr>
            <a:spLocks noGrp="1"/>
          </p:cNvSpPr>
          <p:nvPr>
            <p:ph type="subTitle" idx="1"/>
          </p:nvPr>
        </p:nvSpPr>
        <p:spPr/>
        <p:txBody>
          <a:bodyPr>
            <a:normAutofit lnSpcReduction="10000"/>
          </a:bodyPr>
          <a:lstStyle/>
          <a:p>
            <a:r>
              <a:rPr lang="it-IT" sz="2800" b="1" dirty="0" smtClean="0"/>
              <a:t>Jeffrey Palermo</a:t>
            </a:r>
            <a:endParaRPr lang="it-IT" b="1" dirty="0" smtClean="0"/>
          </a:p>
          <a:p>
            <a:r>
              <a:rPr lang="it-IT" dirty="0" smtClean="0"/>
              <a:t>Managing Partner &amp; CEO, Clear Measure</a:t>
            </a:r>
          </a:p>
          <a:p>
            <a:r>
              <a:rPr lang="it-IT" dirty="0" smtClean="0"/>
              <a:t>@jeffreypalermo</a:t>
            </a:r>
          </a:p>
          <a:p>
            <a:r>
              <a:rPr lang="it-IT" dirty="0" smtClean="0"/>
              <a:t>jeffrey@clear-measure.com</a:t>
            </a:r>
            <a:endParaRPr lang="it-IT"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685800"/>
          </a:xfrm>
        </p:spPr>
        <p:txBody>
          <a:bodyPr/>
          <a:lstStyle/>
          <a:p>
            <a:r>
              <a:rPr lang="en-US" dirty="0" smtClean="0"/>
              <a:t>What to set up right away</a:t>
            </a:r>
            <a:endParaRPr lang="en-US" dirty="0"/>
          </a:p>
        </p:txBody>
      </p:sp>
      <p:graphicFrame>
        <p:nvGraphicFramePr>
          <p:cNvPr id="3" name="Content Placeholder 2" descr="Alternating Flow" title="SmartArt"/>
          <p:cNvGraphicFramePr>
            <a:graphicFrameLocks noGrp="1"/>
          </p:cNvGraphicFramePr>
          <p:nvPr>
            <p:ph idx="1"/>
            <p:extLst>
              <p:ext uri="{D42A27DB-BD31-4B8C-83A1-F6EECF244321}">
                <p14:modId xmlns:p14="http://schemas.microsoft.com/office/powerpoint/2010/main" val="2773897281"/>
              </p:ext>
            </p:extLst>
          </p:nvPr>
        </p:nvGraphicFramePr>
        <p:xfrm>
          <a:off x="1522413" y="1905000"/>
          <a:ext cx="91344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Control System (VCS)</a:t>
            </a:r>
            <a:endParaRPr lang="en-US" dirty="0"/>
          </a:p>
        </p:txBody>
      </p:sp>
      <p:sp>
        <p:nvSpPr>
          <p:cNvPr id="3" name="Text Placeholder 2"/>
          <p:cNvSpPr>
            <a:spLocks noGrp="1"/>
          </p:cNvSpPr>
          <p:nvPr>
            <p:ph type="body" idx="1"/>
          </p:nvPr>
        </p:nvSpPr>
        <p:spPr/>
        <p:txBody>
          <a:bodyPr/>
          <a:lstStyle/>
          <a:p>
            <a:r>
              <a:rPr lang="en-US" dirty="0" smtClean="0"/>
              <a:t>Also called Source Code Control (SCC)</a:t>
            </a:r>
            <a:endParaRPr lang="en-US" dirty="0"/>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838200"/>
          </a:xfrm>
        </p:spPr>
        <p:txBody>
          <a:bodyPr/>
          <a:lstStyle/>
          <a:p>
            <a:r>
              <a:rPr lang="en-US" dirty="0" smtClean="0"/>
              <a:t>Version control shapes your world-view</a:t>
            </a:r>
            <a:endParaRPr lang="en-US" dirty="0"/>
          </a:p>
        </p:txBody>
      </p:sp>
      <p:sp>
        <p:nvSpPr>
          <p:cNvPr id="3" name="Text Placeholder 2"/>
          <p:cNvSpPr>
            <a:spLocks noGrp="1"/>
          </p:cNvSpPr>
          <p:nvPr>
            <p:ph type="body" idx="1"/>
          </p:nvPr>
        </p:nvSpPr>
        <p:spPr/>
        <p:txBody>
          <a:bodyPr/>
          <a:lstStyle/>
          <a:p>
            <a:r>
              <a:rPr lang="en-US" sz="3200" dirty="0" smtClean="0"/>
              <a:t>Locking	</a:t>
            </a:r>
            <a:endParaRPr lang="en-US" sz="3200" dirty="0"/>
          </a:p>
        </p:txBody>
      </p:sp>
      <p:sp>
        <p:nvSpPr>
          <p:cNvPr id="4" name="Content Placeholder 3"/>
          <p:cNvSpPr>
            <a:spLocks noGrp="1"/>
          </p:cNvSpPr>
          <p:nvPr>
            <p:ph sz="half" idx="2"/>
          </p:nvPr>
        </p:nvSpPr>
        <p:spPr/>
        <p:txBody>
          <a:bodyPr/>
          <a:lstStyle/>
          <a:p>
            <a:r>
              <a:rPr lang="en-US" dirty="0" smtClean="0"/>
              <a:t>Code is dangerous/risky to change</a:t>
            </a:r>
          </a:p>
          <a:p>
            <a:r>
              <a:rPr lang="en-US" dirty="0" smtClean="0"/>
              <a:t>If someone is looking at a file, we need to keep others out</a:t>
            </a:r>
          </a:p>
          <a:p>
            <a:r>
              <a:rPr lang="en-US" dirty="0" smtClean="0"/>
              <a:t>We need to be careful and intentional to keep the software stable</a:t>
            </a:r>
            <a:endParaRPr lang="en-US" dirty="0"/>
          </a:p>
        </p:txBody>
      </p:sp>
      <p:sp>
        <p:nvSpPr>
          <p:cNvPr id="5" name="Text Placeholder 4"/>
          <p:cNvSpPr>
            <a:spLocks noGrp="1"/>
          </p:cNvSpPr>
          <p:nvPr>
            <p:ph type="body" sz="quarter" idx="3"/>
          </p:nvPr>
        </p:nvSpPr>
        <p:spPr/>
        <p:txBody>
          <a:bodyPr/>
          <a:lstStyle/>
          <a:p>
            <a:r>
              <a:rPr lang="en-US" sz="3200" dirty="0" smtClean="0"/>
              <a:t>Non-Locking</a:t>
            </a:r>
            <a:endParaRPr lang="en-US" sz="3200" dirty="0"/>
          </a:p>
        </p:txBody>
      </p:sp>
      <p:sp>
        <p:nvSpPr>
          <p:cNvPr id="6" name="Content Placeholder 5"/>
          <p:cNvSpPr>
            <a:spLocks noGrp="1"/>
          </p:cNvSpPr>
          <p:nvPr>
            <p:ph sz="quarter" idx="4"/>
          </p:nvPr>
        </p:nvSpPr>
        <p:spPr/>
        <p:txBody>
          <a:bodyPr/>
          <a:lstStyle/>
          <a:p>
            <a:r>
              <a:rPr lang="en-US" dirty="0" smtClean="0"/>
              <a:t>Code is safe/easy to change</a:t>
            </a:r>
          </a:p>
          <a:p>
            <a:r>
              <a:rPr lang="en-US" dirty="0" smtClean="0"/>
              <a:t>It’s ok if multiple people change the same code file at the same time.</a:t>
            </a:r>
          </a:p>
          <a:p>
            <a:r>
              <a:rPr lang="en-US" dirty="0" smtClean="0"/>
              <a:t>Sophisticated process and tools enable guaranteed recovery from any instability</a:t>
            </a:r>
            <a:endParaRPr lang="en-US" dirty="0"/>
          </a:p>
        </p:txBody>
      </p:sp>
    </p:spTree>
    <p:extLst>
      <p:ext uri="{BB962C8B-B14F-4D97-AF65-F5344CB8AC3E}">
        <p14:creationId xmlns:p14="http://schemas.microsoft.com/office/powerpoint/2010/main" val="418455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VCS &amp; VS Solution Setup (DEMO)</a:t>
            </a:r>
            <a:endParaRPr lang="en-US" dirty="0"/>
          </a:p>
        </p:txBody>
      </p:sp>
      <p:sp>
        <p:nvSpPr>
          <p:cNvPr id="8" name="Text Placeholder 7"/>
          <p:cNvSpPr>
            <a:spLocks noGrp="1"/>
          </p:cNvSpPr>
          <p:nvPr>
            <p:ph type="body" idx="1"/>
          </p:nvPr>
        </p:nvSpPr>
        <p:spPr/>
        <p:txBody>
          <a:bodyPr/>
          <a:lstStyle/>
          <a:p>
            <a:r>
              <a:rPr lang="en-US" dirty="0" smtClean="0"/>
              <a:t>Temporarily ignoring application layers</a:t>
            </a:r>
            <a:endParaRPr lang="en-US" dirty="0"/>
          </a:p>
        </p:txBody>
      </p:sp>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 the software</a:t>
            </a:r>
            <a:endParaRPr lang="en-US" dirty="0"/>
          </a:p>
        </p:txBody>
      </p:sp>
      <p:sp>
        <p:nvSpPr>
          <p:cNvPr id="4" name="Text Placeholder 3"/>
          <p:cNvSpPr>
            <a:spLocks noGrp="1"/>
          </p:cNvSpPr>
          <p:nvPr>
            <p:ph type="body" idx="1"/>
          </p:nvPr>
        </p:nvSpPr>
        <p:spPr/>
        <p:txBody>
          <a:bodyPr/>
          <a:lstStyle/>
          <a:p>
            <a:r>
              <a:rPr lang="en-US" dirty="0" smtClean="0"/>
              <a:t>Anyone heard of continuous integration?</a:t>
            </a:r>
            <a:endParaRPr lang="en-US" dirty="0"/>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lstStyle/>
          <a:p>
            <a:pPr>
              <a:defRPr/>
            </a:pPr>
            <a:r>
              <a:rPr lang="en-US" dirty="0" smtClean="0"/>
              <a:t>Build engineering</a:t>
            </a:r>
            <a:endParaRPr lang="en-US" dirty="0"/>
          </a:p>
        </p:txBody>
      </p:sp>
      <p:sp>
        <p:nvSpPr>
          <p:cNvPr id="18435" name="Content Placeholder 2"/>
          <p:cNvSpPr>
            <a:spLocks noGrp="1"/>
          </p:cNvSpPr>
          <p:nvPr>
            <p:ph idx="1"/>
          </p:nvPr>
        </p:nvSpPr>
        <p:spPr/>
        <p:txBody>
          <a:bodyPr/>
          <a:lstStyle/>
          <a:p>
            <a:r>
              <a:rPr lang="en-US" b="1" dirty="0" smtClean="0"/>
              <a:t>Private Build</a:t>
            </a:r>
            <a:r>
              <a:rPr lang="en-US" dirty="0" smtClean="0"/>
              <a:t> – used by each developer to </a:t>
            </a:r>
            <a:r>
              <a:rPr lang="en-US" b="1" dirty="0" smtClean="0"/>
              <a:t>build </a:t>
            </a:r>
            <a:r>
              <a:rPr lang="en-US" dirty="0" smtClean="0"/>
              <a:t>and </a:t>
            </a:r>
            <a:r>
              <a:rPr lang="en-US" b="1" dirty="0" smtClean="0"/>
              <a:t>test</a:t>
            </a:r>
            <a:r>
              <a:rPr lang="en-US" dirty="0" smtClean="0"/>
              <a:t> their changes </a:t>
            </a:r>
            <a:r>
              <a:rPr lang="en-US" b="1" dirty="0" smtClean="0"/>
              <a:t>before</a:t>
            </a:r>
            <a:r>
              <a:rPr lang="en-US" dirty="0" smtClean="0"/>
              <a:t> they </a:t>
            </a:r>
            <a:r>
              <a:rPr lang="en-US" b="1" dirty="0" smtClean="0"/>
              <a:t>commit</a:t>
            </a:r>
            <a:r>
              <a:rPr lang="en-US" dirty="0" smtClean="0"/>
              <a:t> code to version control.</a:t>
            </a:r>
            <a:br>
              <a:rPr lang="en-US" dirty="0" smtClean="0"/>
            </a:br>
            <a:endParaRPr lang="en-US" dirty="0" smtClean="0"/>
          </a:p>
          <a:p>
            <a:r>
              <a:rPr lang="en-US" b="1" dirty="0" smtClean="0"/>
              <a:t>Integration Build</a:t>
            </a:r>
            <a:r>
              <a:rPr lang="en-US" dirty="0" smtClean="0"/>
              <a:t> – </a:t>
            </a:r>
            <a:r>
              <a:rPr lang="en-US" b="1" dirty="0" smtClean="0"/>
              <a:t>verifies</a:t>
            </a:r>
            <a:r>
              <a:rPr lang="en-US" dirty="0" smtClean="0"/>
              <a:t> </a:t>
            </a:r>
            <a:r>
              <a:rPr lang="en-US" b="1" dirty="0" smtClean="0"/>
              <a:t>each</a:t>
            </a:r>
            <a:r>
              <a:rPr lang="en-US" dirty="0" smtClean="0"/>
              <a:t> developers </a:t>
            </a:r>
            <a:r>
              <a:rPr lang="en-US" b="1" dirty="0" smtClean="0"/>
              <a:t>change</a:t>
            </a:r>
            <a:r>
              <a:rPr lang="en-US" dirty="0" smtClean="0"/>
              <a:t> against the </a:t>
            </a:r>
            <a:r>
              <a:rPr lang="en-US" b="1" dirty="0" smtClean="0"/>
              <a:t>entire systems</a:t>
            </a:r>
            <a:r>
              <a:rPr lang="en-US" dirty="0" smtClean="0"/>
              <a:t>. This </a:t>
            </a:r>
            <a:r>
              <a:rPr lang="en-US" b="1" dirty="0" smtClean="0"/>
              <a:t>ensures</a:t>
            </a:r>
            <a:r>
              <a:rPr lang="en-US" dirty="0" smtClean="0"/>
              <a:t> that the code in </a:t>
            </a:r>
            <a:r>
              <a:rPr lang="en-US" b="1" dirty="0" smtClean="0"/>
              <a:t>source control</a:t>
            </a:r>
            <a:r>
              <a:rPr lang="en-US" dirty="0" smtClean="0"/>
              <a:t> contains a </a:t>
            </a:r>
            <a:r>
              <a:rPr lang="en-US" b="1" dirty="0" smtClean="0"/>
              <a:t>working system</a:t>
            </a:r>
            <a:r>
              <a:rPr lang="en-US" dirty="0" smtClean="0"/>
              <a:t>.</a:t>
            </a:r>
          </a:p>
        </p:txBody>
      </p:sp>
    </p:spTree>
    <p:extLst>
      <p:ext uri="{BB962C8B-B14F-4D97-AF65-F5344CB8AC3E}">
        <p14:creationId xmlns:p14="http://schemas.microsoft.com/office/powerpoint/2010/main" val="360443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lstStyle/>
          <a:p>
            <a:r>
              <a:rPr lang="en-US" dirty="0" smtClean="0"/>
              <a:t>Environment configuration</a:t>
            </a:r>
            <a:endParaRPr lang="en-US" dirty="0"/>
          </a:p>
        </p:txBody>
      </p:sp>
      <p:sp>
        <p:nvSpPr>
          <p:cNvPr id="3" name="Content Placeholder 2"/>
          <p:cNvSpPr>
            <a:spLocks noGrp="1"/>
          </p:cNvSpPr>
          <p:nvPr>
            <p:ph idx="1"/>
          </p:nvPr>
        </p:nvSpPr>
        <p:spPr/>
        <p:txBody>
          <a:bodyPr/>
          <a:lstStyle/>
          <a:p>
            <a:r>
              <a:rPr lang="en-US" b="1" dirty="0" smtClean="0"/>
              <a:t>All</a:t>
            </a:r>
            <a:r>
              <a:rPr lang="en-US" dirty="0" smtClean="0"/>
              <a:t> configuration for the </a:t>
            </a:r>
            <a:r>
              <a:rPr lang="en-US" b="1" dirty="0" smtClean="0"/>
              <a:t>target environment </a:t>
            </a:r>
            <a:r>
              <a:rPr lang="en-US" dirty="0" smtClean="0"/>
              <a:t>should be done or simulated </a:t>
            </a:r>
            <a:r>
              <a:rPr lang="en-US" b="1" dirty="0" smtClean="0"/>
              <a:t>before</a:t>
            </a:r>
            <a:r>
              <a:rPr lang="en-US" dirty="0" smtClean="0"/>
              <a:t> each automated build.</a:t>
            </a:r>
          </a:p>
          <a:p>
            <a:r>
              <a:rPr lang="en-US" dirty="0" smtClean="0"/>
              <a:t>Examples:</a:t>
            </a:r>
          </a:p>
          <a:p>
            <a:pPr lvl="1"/>
            <a:r>
              <a:rPr lang="en-US" dirty="0" smtClean="0"/>
              <a:t>Database connection strings</a:t>
            </a:r>
          </a:p>
          <a:p>
            <a:pPr lvl="1"/>
            <a:r>
              <a:rPr lang="en-US" dirty="0" smtClean="0"/>
              <a:t>Application config settings</a:t>
            </a:r>
          </a:p>
          <a:p>
            <a:pPr lvl="1"/>
            <a:r>
              <a:rPr lang="en-US" dirty="0" smtClean="0"/>
              <a:t>Environment variables</a:t>
            </a:r>
          </a:p>
          <a:p>
            <a:pPr lvl="1"/>
            <a:r>
              <a:rPr lang="en-US" dirty="0" smtClean="0"/>
              <a:t>Operating System settings</a:t>
            </a:r>
          </a:p>
          <a:p>
            <a:pPr lvl="1"/>
            <a:r>
              <a:rPr lang="en-US" dirty="0" smtClean="0"/>
              <a:t>Web server settings</a:t>
            </a:r>
            <a:endParaRPr lang="en-US" dirty="0"/>
          </a:p>
        </p:txBody>
      </p:sp>
    </p:spTree>
    <p:extLst>
      <p:ext uri="{BB962C8B-B14F-4D97-AF65-F5344CB8AC3E}">
        <p14:creationId xmlns:p14="http://schemas.microsoft.com/office/powerpoint/2010/main" val="37333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09600"/>
          </a:xfrm>
        </p:spPr>
        <p:txBody>
          <a:bodyPr/>
          <a:lstStyle/>
          <a:p>
            <a:r>
              <a:rPr lang="en-US" dirty="0" smtClean="0"/>
              <a:t>Demo agenda</a:t>
            </a:r>
            <a:endParaRPr lang="en-US" dirty="0"/>
          </a:p>
        </p:txBody>
      </p:sp>
      <p:sp>
        <p:nvSpPr>
          <p:cNvPr id="3" name="Content Placeholder 2"/>
          <p:cNvSpPr>
            <a:spLocks noGrp="1"/>
          </p:cNvSpPr>
          <p:nvPr>
            <p:ph idx="1"/>
          </p:nvPr>
        </p:nvSpPr>
        <p:spPr>
          <a:xfrm>
            <a:off x="1979612" y="1219201"/>
            <a:ext cx="8229600" cy="4625975"/>
          </a:xfrm>
        </p:spPr>
        <p:txBody>
          <a:bodyPr/>
          <a:lstStyle/>
          <a:p>
            <a:r>
              <a:rPr lang="en-US" dirty="0" smtClean="0"/>
              <a:t>Private build</a:t>
            </a:r>
          </a:p>
          <a:p>
            <a:r>
              <a:rPr lang="en-US" dirty="0" smtClean="0"/>
              <a:t>Environment configuration(database)</a:t>
            </a:r>
          </a:p>
          <a:p>
            <a:r>
              <a:rPr lang="en-US" dirty="0" smtClean="0"/>
              <a:t>Unit tests</a:t>
            </a:r>
          </a:p>
          <a:p>
            <a:r>
              <a:rPr lang="en-US" dirty="0" smtClean="0"/>
              <a:t>Release packaging</a:t>
            </a:r>
          </a:p>
          <a:p>
            <a:pPr lvl="1"/>
            <a:r>
              <a:rPr lang="en-US" dirty="0" smtClean="0"/>
              <a:t>Version, zip</a:t>
            </a:r>
          </a:p>
          <a:p>
            <a:r>
              <a:rPr lang="en-US" dirty="0" smtClean="0"/>
              <a:t>Continuous Integration server setup</a:t>
            </a:r>
          </a:p>
          <a:p>
            <a:endParaRPr lang="en-US" dirty="0" smtClean="0"/>
          </a:p>
        </p:txBody>
      </p:sp>
    </p:spTree>
    <p:extLst>
      <p:ext uri="{BB962C8B-B14F-4D97-AF65-F5344CB8AC3E}">
        <p14:creationId xmlns:p14="http://schemas.microsoft.com/office/powerpoint/2010/main" val="115756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Evolution in Software Configuration Management</a:t>
            </a:r>
            <a:endParaRPr lang="en-US" dirty="0"/>
          </a:p>
        </p:txBody>
      </p:sp>
      <p:graphicFrame>
        <p:nvGraphicFramePr>
          <p:cNvPr id="6" name="Content Placeholder 5" descr="Clustered Column – Line Combination chart" title="Chart"/>
          <p:cNvGraphicFramePr>
            <a:graphicFrameLocks noGrp="1"/>
          </p:cNvGraphicFramePr>
          <p:nvPr>
            <p:ph idx="1"/>
            <p:extLst>
              <p:ext uri="{D42A27DB-BD31-4B8C-83A1-F6EECF244321}">
                <p14:modId xmlns:p14="http://schemas.microsoft.com/office/powerpoint/2010/main" val="3925260123"/>
              </p:ext>
            </p:extLst>
          </p:nvPr>
        </p:nvGraphicFramePr>
        <p:xfrm>
          <a:off x="1522413" y="1905000"/>
          <a:ext cx="9134475" cy="4114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832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Testing Requires a Deployment</a:t>
            </a:r>
            <a:endParaRPr lang="en-US" dirty="0"/>
          </a:p>
        </p:txBody>
      </p:sp>
      <p:sp>
        <p:nvSpPr>
          <p:cNvPr id="6" name="Text Placeholder 5"/>
          <p:cNvSpPr>
            <a:spLocks noGrp="1"/>
          </p:cNvSpPr>
          <p:nvPr>
            <p:ph type="body" idx="1"/>
          </p:nvPr>
        </p:nvSpPr>
        <p:spPr/>
        <p:txBody>
          <a:bodyPr/>
          <a:lstStyle/>
          <a:p>
            <a:r>
              <a:rPr lang="en-US" dirty="0" smtClean="0"/>
              <a:t>DEMO web testing with MVC</a:t>
            </a:r>
            <a:endParaRPr lang="en-US" dirty="0"/>
          </a:p>
        </p:txBody>
      </p:sp>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Agenda</a:t>
            </a:r>
            <a:endParaRPr lang="en-US" dirty="0"/>
          </a:p>
        </p:txBody>
      </p:sp>
      <p:sp>
        <p:nvSpPr>
          <p:cNvPr id="14" name="Content Placeholder 13"/>
          <p:cNvSpPr>
            <a:spLocks noGrp="1"/>
          </p:cNvSpPr>
          <p:nvPr>
            <p:ph idx="1"/>
          </p:nvPr>
        </p:nvSpPr>
        <p:spPr/>
        <p:txBody>
          <a:bodyPr/>
          <a:lstStyle/>
          <a:p>
            <a:r>
              <a:rPr lang="en-US" dirty="0" smtClean="0"/>
              <a:t>What this talk is / what it is not</a:t>
            </a:r>
          </a:p>
          <a:p>
            <a:r>
              <a:rPr lang="en-US" dirty="0" smtClean="0"/>
              <a:t>About myself (who cares, get with the goods!)</a:t>
            </a:r>
          </a:p>
          <a:p>
            <a:r>
              <a:rPr lang="en-US" dirty="0" smtClean="0"/>
              <a:t>What </a:t>
            </a:r>
            <a:r>
              <a:rPr lang="en-US" dirty="0" smtClean="0"/>
              <a:t>the web stack </a:t>
            </a:r>
            <a:r>
              <a:rPr lang="en-US" dirty="0" smtClean="0"/>
              <a:t>looks like</a:t>
            </a:r>
          </a:p>
          <a:p>
            <a:r>
              <a:rPr lang="en-US" dirty="0" smtClean="0"/>
              <a:t>Why configuration management matters (worldview)</a:t>
            </a:r>
          </a:p>
          <a:p>
            <a:r>
              <a:rPr lang="en-US" dirty="0" smtClean="0"/>
              <a:t>Source Control &amp; Builds</a:t>
            </a:r>
          </a:p>
          <a:p>
            <a:r>
              <a:rPr lang="en-US" dirty="0" smtClean="0"/>
              <a:t>Continuous Integration</a:t>
            </a:r>
          </a:p>
          <a:p>
            <a:r>
              <a:rPr lang="en-US" dirty="0" smtClean="0"/>
              <a:t>Continuous Testing / Continuous Delivery</a:t>
            </a:r>
            <a:endParaRPr lang="en-US" dirty="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Ask questions!</a:t>
            </a:r>
            <a:endParaRPr lang="en-US" dirty="0"/>
          </a:p>
        </p:txBody>
      </p:sp>
      <p:sp>
        <p:nvSpPr>
          <p:cNvPr id="4" name="Text Placeholder 3"/>
          <p:cNvSpPr>
            <a:spLocks noGrp="1"/>
          </p:cNvSpPr>
          <p:nvPr>
            <p:ph type="body" sz="half" idx="2"/>
          </p:nvPr>
        </p:nvSpPr>
        <p:spPr/>
        <p:txBody>
          <a:bodyPr>
            <a:normAutofit fontScale="92500" lnSpcReduction="20000"/>
          </a:bodyPr>
          <a:lstStyle/>
          <a:p>
            <a:r>
              <a:rPr lang="en-US" dirty="0" smtClean="0"/>
              <a:t>@</a:t>
            </a:r>
            <a:r>
              <a:rPr lang="en-US" dirty="0" err="1" smtClean="0"/>
              <a:t>jeffreypalermo</a:t>
            </a:r>
            <a:endParaRPr lang="en-US" dirty="0" smtClean="0"/>
          </a:p>
          <a:p>
            <a:r>
              <a:rPr lang="en-US" dirty="0" smtClean="0">
                <a:hlinkClick r:id="rId2"/>
              </a:rPr>
              <a:t>Jeffrey@clear-measure.com</a:t>
            </a:r>
            <a:endParaRPr lang="en-US" dirty="0" smtClean="0"/>
          </a:p>
          <a:p>
            <a:r>
              <a:rPr lang="en-US" dirty="0" smtClean="0"/>
              <a:t>512-298-1232 x377</a:t>
            </a:r>
          </a:p>
          <a:p>
            <a:r>
              <a:rPr lang="en-US" dirty="0" smtClean="0"/>
              <a:t>JeffreyPalermo.com</a:t>
            </a:r>
            <a:r>
              <a:rPr lang="en-US" dirty="0"/>
              <a:t> </a:t>
            </a:r>
            <a:endParaRPr lang="en-US" dirty="0" smtClean="0"/>
          </a:p>
        </p:txBody>
      </p:sp>
      <p:pic>
        <p:nvPicPr>
          <p:cNvPr id="5" name="Picture 3" descr="C:\working\mvc2inaction-master-new\figures\JeffreyPalermo.jpg"/>
          <p:cNvPicPr>
            <a:picLocks noGrp="1" noChangeAspect="1" noChangeArrowheads="1"/>
          </p:cNvPicPr>
          <p:nvPr>
            <p:ph type="pic" idx="1"/>
          </p:nvPr>
        </p:nvPicPr>
        <p:blipFill>
          <a:blip r:embed="rId3" cstate="print"/>
          <a:srcRect t="17926" b="17926"/>
          <a:stretch>
            <a:fillRect/>
          </a:stretch>
        </p:blipFill>
        <p:spPr bwMode="auto">
          <a:xfrm>
            <a:off x="5027612" y="838200"/>
            <a:ext cx="6400799" cy="5334000"/>
          </a:xfrm>
          <a:prstGeom prst="rect">
            <a:avLst/>
          </a:prstGeom>
          <a:noFill/>
        </p:spPr>
      </p:pic>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12588" y="152400"/>
            <a:ext cx="10360501" cy="685800"/>
          </a:xfrm>
        </p:spPr>
        <p:txBody>
          <a:bodyPr>
            <a:normAutofit/>
          </a:bodyPr>
          <a:lstStyle/>
          <a:p>
            <a:pPr eaLnBrk="1" hangingPunct="1"/>
            <a:r>
              <a:rPr lang="en-US" dirty="0" smtClean="0"/>
              <a:t>Who is this Jeffrey Palermo guy?</a:t>
            </a:r>
          </a:p>
        </p:txBody>
      </p:sp>
      <p:sp>
        <p:nvSpPr>
          <p:cNvPr id="5123" name="Rectangle 6"/>
          <p:cNvSpPr>
            <a:spLocks noGrp="1" noChangeArrowheads="1"/>
          </p:cNvSpPr>
          <p:nvPr>
            <p:ph type="body" sz="half" idx="1"/>
          </p:nvPr>
        </p:nvSpPr>
        <p:spPr>
          <a:xfrm>
            <a:off x="1827212" y="990600"/>
            <a:ext cx="4495800" cy="5334000"/>
          </a:xfrm>
        </p:spPr>
        <p:txBody>
          <a:bodyPr>
            <a:noAutofit/>
          </a:bodyPr>
          <a:lstStyle/>
          <a:p>
            <a:r>
              <a:rPr lang="en-US" b="1" dirty="0" smtClean="0"/>
              <a:t>Personal</a:t>
            </a:r>
            <a:endParaRPr lang="en-US" b="1" dirty="0"/>
          </a:p>
          <a:p>
            <a:pPr lvl="1">
              <a:buFont typeface="Arial" charset="0"/>
              <a:buChar char="•"/>
            </a:pPr>
            <a:r>
              <a:rPr lang="en-US" sz="1500" dirty="0" smtClean="0"/>
              <a:t>Father of three</a:t>
            </a:r>
            <a:endParaRPr lang="en-US" sz="1500" dirty="0"/>
          </a:p>
          <a:p>
            <a:pPr lvl="1">
              <a:buFont typeface="Arial" charset="0"/>
              <a:buChar char="•"/>
            </a:pPr>
            <a:r>
              <a:rPr lang="en-US" sz="1500" dirty="0" smtClean="0"/>
              <a:t>Iraq veteran 2003-2004</a:t>
            </a:r>
            <a:endParaRPr lang="en-US" sz="1500" dirty="0"/>
          </a:p>
          <a:p>
            <a:pPr lvl="1">
              <a:buFont typeface="Arial" charset="0"/>
              <a:buChar char="•"/>
            </a:pPr>
            <a:r>
              <a:rPr lang="en-US" sz="1500" dirty="0" smtClean="0"/>
              <a:t>Eagle Scout</a:t>
            </a:r>
          </a:p>
          <a:p>
            <a:pPr lvl="1">
              <a:buFont typeface="Arial" charset="0"/>
              <a:buChar char="•"/>
            </a:pPr>
            <a:r>
              <a:rPr lang="en-US" sz="1500" dirty="0" smtClean="0"/>
              <a:t>Christian</a:t>
            </a:r>
          </a:p>
          <a:p>
            <a:pPr lvl="1">
              <a:buFont typeface="Arial" charset="0"/>
              <a:buChar char="•"/>
            </a:pPr>
            <a:r>
              <a:rPr lang="en-US" sz="1500" dirty="0" smtClean="0"/>
              <a:t>Jeep off-roader</a:t>
            </a:r>
            <a:endParaRPr lang="en-US" sz="1500" b="1" dirty="0"/>
          </a:p>
          <a:p>
            <a:r>
              <a:rPr lang="en-US" b="1" dirty="0" smtClean="0"/>
              <a:t>Professional</a:t>
            </a:r>
            <a:endParaRPr lang="en-US" b="1" dirty="0"/>
          </a:p>
          <a:p>
            <a:pPr lvl="1">
              <a:buFont typeface="Arial" charset="0"/>
              <a:buChar char="•"/>
            </a:pPr>
            <a:r>
              <a:rPr lang="en-US" sz="1500" dirty="0" smtClean="0"/>
              <a:t>Programming for IIS since 1997</a:t>
            </a:r>
            <a:endParaRPr lang="en-US" sz="1500" dirty="0"/>
          </a:p>
          <a:p>
            <a:pPr lvl="1">
              <a:buFont typeface="Arial" charset="0"/>
              <a:buChar char="•"/>
            </a:pPr>
            <a:r>
              <a:rPr lang="en-US" sz="1500" dirty="0" smtClean="0"/>
              <a:t>Left Headspring, joined Clear Measure, a full-service custom software company</a:t>
            </a:r>
          </a:p>
          <a:p>
            <a:pPr lvl="1">
              <a:buFont typeface="Arial" charset="0"/>
              <a:buChar char="•"/>
            </a:pPr>
            <a:r>
              <a:rPr lang="en-US" sz="1500" dirty="0" smtClean="0"/>
              <a:t>Written some articles, books, &amp; blogs</a:t>
            </a:r>
          </a:p>
          <a:p>
            <a:pPr lvl="1">
              <a:buFont typeface="Arial" charset="0"/>
              <a:buChar char="•"/>
            </a:pPr>
            <a:r>
              <a:rPr lang="en-US" sz="1500" dirty="0" smtClean="0"/>
              <a:t>Speaker at local conferences, MS Tech Ed, VS Live, </a:t>
            </a:r>
            <a:r>
              <a:rPr lang="en-US" sz="1500" dirty="0" err="1" smtClean="0"/>
              <a:t>DevTeach</a:t>
            </a:r>
            <a:r>
              <a:rPr lang="en-US" sz="1500" dirty="0" smtClean="0"/>
              <a:t>, </a:t>
            </a:r>
            <a:r>
              <a:rPr lang="en-US" sz="1500" dirty="0" err="1" smtClean="0"/>
              <a:t>etc</a:t>
            </a:r>
            <a:endParaRPr lang="en-US" sz="1500" dirty="0" smtClean="0"/>
          </a:p>
          <a:p>
            <a:pPr lvl="1">
              <a:buFont typeface="Arial" charset="0"/>
              <a:buChar char="•"/>
            </a:pPr>
            <a:r>
              <a:rPr lang="en-US" sz="1500" dirty="0" smtClean="0"/>
              <a:t>Ran Austin </a:t>
            </a:r>
            <a:r>
              <a:rPr lang="en-US" sz="1500" dirty="0" err="1" smtClean="0"/>
              <a:t>.Net</a:t>
            </a:r>
            <a:r>
              <a:rPr lang="en-US" sz="1500" dirty="0" smtClean="0"/>
              <a:t> User Group from 2005-2011</a:t>
            </a:r>
          </a:p>
          <a:p>
            <a:pPr lvl="1">
              <a:buFont typeface="Arial" charset="0"/>
              <a:buChar char="•"/>
            </a:pPr>
            <a:r>
              <a:rPr lang="en-US" sz="1500" dirty="0" smtClean="0"/>
              <a:t>Microsoft MVP</a:t>
            </a:r>
            <a:endParaRPr lang="en-US" sz="1500" dirty="0"/>
          </a:p>
          <a:p>
            <a:endParaRPr lang="en-US" sz="1500" dirty="0"/>
          </a:p>
          <a:p>
            <a:endParaRPr lang="en-US" sz="1500" dirty="0"/>
          </a:p>
          <a:p>
            <a:endParaRPr lang="en-US" sz="1500" dirty="0"/>
          </a:p>
          <a:p>
            <a:endParaRPr lang="en-US" sz="1500" b="1" dirty="0"/>
          </a:p>
          <a:p>
            <a:pPr eaLnBrk="1" hangingPunct="1"/>
            <a:endParaRPr lang="en-US" sz="1500" dirty="0"/>
          </a:p>
        </p:txBody>
      </p:sp>
      <p:pic>
        <p:nvPicPr>
          <p:cNvPr id="5127" name="Picture 5"/>
          <p:cNvPicPr>
            <a:picLocks noChangeAspect="1" noChangeArrowheads="1"/>
          </p:cNvPicPr>
          <p:nvPr/>
        </p:nvPicPr>
        <p:blipFill>
          <a:blip r:embed="rId3" cstate="print"/>
          <a:srcRect/>
          <a:stretch>
            <a:fillRect/>
          </a:stretch>
        </p:blipFill>
        <p:spPr bwMode="auto">
          <a:xfrm>
            <a:off x="11173089" y="5354195"/>
            <a:ext cx="763588" cy="1189038"/>
          </a:xfrm>
          <a:prstGeom prst="rect">
            <a:avLst/>
          </a:prstGeom>
          <a:noFill/>
          <a:ln w="9525">
            <a:noFill/>
            <a:miter lim="800000"/>
            <a:headEnd/>
            <a:tailEnd/>
          </a:ln>
        </p:spPr>
      </p:pic>
      <p:pic>
        <p:nvPicPr>
          <p:cNvPr id="5129" name="Picture 2"/>
          <p:cNvPicPr>
            <a:picLocks noChangeAspect="1" noChangeArrowheads="1"/>
          </p:cNvPicPr>
          <p:nvPr/>
        </p:nvPicPr>
        <p:blipFill>
          <a:blip r:embed="rId4" cstate="print"/>
          <a:srcRect/>
          <a:stretch>
            <a:fillRect/>
          </a:stretch>
        </p:blipFill>
        <p:spPr bwMode="auto">
          <a:xfrm>
            <a:off x="9870104" y="5149408"/>
            <a:ext cx="1123950" cy="1393825"/>
          </a:xfrm>
          <a:prstGeom prst="rect">
            <a:avLst/>
          </a:prstGeom>
          <a:noFill/>
          <a:ln w="9525">
            <a:noFill/>
            <a:miter lim="800000"/>
            <a:headEnd/>
            <a:tailEnd/>
          </a:ln>
        </p:spPr>
      </p:pic>
      <p:pic>
        <p:nvPicPr>
          <p:cNvPr id="13" name="Picture 3" descr="C:\working\mvc2inaction-master-new\figures\JeffreyPalermo.jpg"/>
          <p:cNvPicPr>
            <a:picLocks noChangeAspect="1" noChangeArrowheads="1"/>
          </p:cNvPicPr>
          <p:nvPr/>
        </p:nvPicPr>
        <p:blipFill>
          <a:blip r:embed="rId5" cstate="print"/>
          <a:srcRect/>
          <a:stretch>
            <a:fillRect/>
          </a:stretch>
        </p:blipFill>
        <p:spPr bwMode="auto">
          <a:xfrm>
            <a:off x="8525940" y="512885"/>
            <a:ext cx="3048000" cy="3959475"/>
          </a:xfrm>
          <a:prstGeom prst="rect">
            <a:avLst/>
          </a:prstGeom>
          <a:noFill/>
        </p:spPr>
      </p:pic>
      <p:pic>
        <p:nvPicPr>
          <p:cNvPr id="3" name="Picture 2"/>
          <p:cNvPicPr>
            <a:picLocks noChangeAspect="1"/>
          </p:cNvPicPr>
          <p:nvPr/>
        </p:nvPicPr>
        <p:blipFill>
          <a:blip r:embed="rId6"/>
          <a:stretch>
            <a:fillRect/>
          </a:stretch>
        </p:blipFill>
        <p:spPr>
          <a:xfrm>
            <a:off x="7030211" y="4913015"/>
            <a:ext cx="2581275" cy="1641869"/>
          </a:xfrm>
          <a:prstGeom prst="rect">
            <a:avLst/>
          </a:prstGeom>
        </p:spPr>
      </p:pic>
      <p:pic>
        <p:nvPicPr>
          <p:cNvPr id="4" name="Picture 3"/>
          <p:cNvPicPr>
            <a:picLocks noChangeAspect="1"/>
          </p:cNvPicPr>
          <p:nvPr/>
        </p:nvPicPr>
        <p:blipFill>
          <a:blip r:embed="rId7"/>
          <a:stretch>
            <a:fillRect/>
          </a:stretch>
        </p:blipFill>
        <p:spPr>
          <a:xfrm>
            <a:off x="4747153" y="990600"/>
            <a:ext cx="3581400" cy="2333625"/>
          </a:xfrm>
          <a:prstGeom prst="rect">
            <a:avLst/>
          </a:prstGeom>
        </p:spPr>
      </p:pic>
      <p:sp>
        <p:nvSpPr>
          <p:cNvPr id="11" name="TextBox 10"/>
          <p:cNvSpPr txBox="1"/>
          <p:nvPr/>
        </p:nvSpPr>
        <p:spPr>
          <a:xfrm rot="19352556">
            <a:off x="2687162" y="2735946"/>
            <a:ext cx="7024957"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7200" b="1" dirty="0">
                <a:solidFill>
                  <a:schemeClr val="accent4">
                    <a:lumMod val="50000"/>
                  </a:schemeClr>
                </a:solidFill>
              </a:rPr>
              <a:t>We are hiring!</a:t>
            </a:r>
          </a:p>
        </p:txBody>
      </p:sp>
    </p:spTree>
    <p:extLst>
      <p:ext uri="{BB962C8B-B14F-4D97-AF65-F5344CB8AC3E}">
        <p14:creationId xmlns:p14="http://schemas.microsoft.com/office/powerpoint/2010/main" val="17020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20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2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0413" y="1904999"/>
            <a:ext cx="2971800" cy="4457702"/>
          </a:xfrm>
          <a:solidFill>
            <a:schemeClr val="tx1"/>
          </a:solidFill>
        </p:spPr>
        <p:txBody>
          <a:bodyPr/>
          <a:lstStyle/>
          <a:p>
            <a:pPr marL="0" indent="0">
              <a:buNone/>
            </a:pPr>
            <a:endParaRPr lang="en-US" dirty="0"/>
          </a:p>
        </p:txBody>
      </p:sp>
      <p:sp>
        <p:nvSpPr>
          <p:cNvPr id="2" name="Title 1"/>
          <p:cNvSpPr>
            <a:spLocks noGrp="1"/>
          </p:cNvSpPr>
          <p:nvPr>
            <p:ph type="title"/>
          </p:nvPr>
        </p:nvSpPr>
        <p:spPr>
          <a:xfrm>
            <a:off x="4494212" y="76200"/>
            <a:ext cx="3362409" cy="1371600"/>
          </a:xfrm>
        </p:spPr>
        <p:txBody>
          <a:bodyPr/>
          <a:lstStyle/>
          <a:p>
            <a:r>
              <a:rPr lang="en-US" dirty="0" smtClean="0"/>
              <a:t>Web Stack</a:t>
            </a:r>
            <a:endParaRPr lang="en-US" dirty="0"/>
          </a:p>
        </p:txBody>
      </p:sp>
      <p:pic>
        <p:nvPicPr>
          <p:cNvPr id="1030" name="Picture 6" descr="http://www.locotalk.com/HTML5-CSS3-J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678" y="1938866"/>
            <a:ext cx="276225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si0.twimg.com/profile_images/2600136208/4zeimmsdyc58esq34wb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3678" y="5017011"/>
            <a:ext cx="1281909" cy="12819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developer.netflix.com/files/OData-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678" y="4135965"/>
            <a:ext cx="2762250" cy="77944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iislogs.com/images/iis-8.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09753" y="5181600"/>
            <a:ext cx="1457409" cy="855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71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lstStyle/>
          <a:p>
            <a:pPr>
              <a:defRPr/>
            </a:pPr>
            <a:r>
              <a:rPr lang="en-US" dirty="0" smtClean="0">
                <a:solidFill>
                  <a:schemeClr val="accent1">
                    <a:satMod val="150000"/>
                  </a:schemeClr>
                </a:solidFill>
              </a:rPr>
              <a:t>Why Configuration Management Matters</a:t>
            </a:r>
            <a:endParaRPr lang="en-US" dirty="0">
              <a:solidFill>
                <a:schemeClr val="accent1">
                  <a:satMod val="1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0482076"/>
              </p:ext>
            </p:extLst>
          </p:nvPr>
        </p:nvGraphicFramePr>
        <p:xfrm>
          <a:off x="455612" y="1371601"/>
          <a:ext cx="11353800" cy="51815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0891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lstStyle/>
          <a:p>
            <a:pPr>
              <a:defRPr/>
            </a:pPr>
            <a:r>
              <a:rPr lang="en-US" dirty="0" smtClean="0">
                <a:solidFill>
                  <a:schemeClr val="accent1">
                    <a:satMod val="150000"/>
                  </a:schemeClr>
                </a:solidFill>
              </a:rPr>
              <a:t>What is SCM?</a:t>
            </a:r>
            <a:endParaRPr lang="en-US" dirty="0">
              <a:solidFill>
                <a:schemeClr val="accent1">
                  <a:satMod val="150000"/>
                </a:schemeClr>
              </a:solidFill>
            </a:endParaRPr>
          </a:p>
        </p:txBody>
      </p:sp>
      <p:sp>
        <p:nvSpPr>
          <p:cNvPr id="11267" name="Content Placeholder 2"/>
          <p:cNvSpPr>
            <a:spLocks noGrp="1"/>
          </p:cNvSpPr>
          <p:nvPr>
            <p:ph idx="1"/>
          </p:nvPr>
        </p:nvSpPr>
        <p:spPr>
          <a:xfrm>
            <a:off x="1522413" y="1371600"/>
            <a:ext cx="9134391" cy="4114801"/>
          </a:xfrm>
        </p:spPr>
        <p:txBody>
          <a:bodyPr/>
          <a:lstStyle/>
          <a:p>
            <a:r>
              <a:rPr lang="en-US" dirty="0" smtClean="0"/>
              <a:t>What is Software Configuration Management</a:t>
            </a:r>
          </a:p>
          <a:p>
            <a:pPr lvl="1"/>
            <a:r>
              <a:rPr lang="en-US" b="1" dirty="0" smtClean="0"/>
              <a:t>Source code management</a:t>
            </a:r>
          </a:p>
          <a:p>
            <a:pPr lvl="1"/>
            <a:r>
              <a:rPr lang="en-US" b="1" dirty="0" smtClean="0"/>
              <a:t>Build engineering</a:t>
            </a:r>
          </a:p>
          <a:p>
            <a:pPr lvl="1"/>
            <a:r>
              <a:rPr lang="en-US" b="1" dirty="0" smtClean="0"/>
              <a:t>Environment configuration</a:t>
            </a:r>
          </a:p>
          <a:p>
            <a:pPr lvl="1"/>
            <a:r>
              <a:rPr lang="en-US" dirty="0" smtClean="0"/>
              <a:t>Change control</a:t>
            </a:r>
          </a:p>
          <a:p>
            <a:pPr lvl="1"/>
            <a:r>
              <a:rPr lang="en-US" dirty="0" smtClean="0"/>
              <a:t>Release engineering</a:t>
            </a:r>
          </a:p>
          <a:p>
            <a:pPr lvl="1"/>
            <a:r>
              <a:rPr lang="en-US" dirty="0" smtClean="0"/>
              <a:t>Deployment</a:t>
            </a:r>
          </a:p>
        </p:txBody>
      </p:sp>
      <p:pic>
        <p:nvPicPr>
          <p:cNvPr id="11269" name="Picture 5" descr="http://www.informit.com/ShowCover.aspx?isbn=0321685865"/>
          <p:cNvPicPr>
            <a:picLocks noChangeAspect="1" noChangeArrowheads="1"/>
          </p:cNvPicPr>
          <p:nvPr/>
        </p:nvPicPr>
        <p:blipFill>
          <a:blip r:embed="rId3" cstate="print"/>
          <a:srcRect/>
          <a:stretch>
            <a:fillRect/>
          </a:stretch>
        </p:blipFill>
        <p:spPr bwMode="auto">
          <a:xfrm>
            <a:off x="7237412" y="2024482"/>
            <a:ext cx="3314700" cy="4322370"/>
          </a:xfrm>
          <a:prstGeom prst="rect">
            <a:avLst/>
          </a:prstGeom>
          <a:noFill/>
        </p:spPr>
      </p:pic>
    </p:spTree>
    <p:extLst>
      <p:ext uri="{BB962C8B-B14F-4D97-AF65-F5344CB8AC3E}">
        <p14:creationId xmlns:p14="http://schemas.microsoft.com/office/powerpoint/2010/main" val="225987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lstStyle/>
          <a:p>
            <a:pPr>
              <a:defRPr/>
            </a:pPr>
            <a:r>
              <a:rPr lang="en-US" dirty="0" smtClean="0">
                <a:solidFill>
                  <a:schemeClr val="accent1">
                    <a:satMod val="150000"/>
                  </a:schemeClr>
                </a:solidFill>
              </a:rPr>
              <a:t>What is continuous integration?</a:t>
            </a:r>
            <a:endParaRPr lang="en-US" dirty="0">
              <a:solidFill>
                <a:schemeClr val="accent1">
                  <a:satMod val="150000"/>
                </a:schemeClr>
              </a:solidFill>
            </a:endParaRPr>
          </a:p>
        </p:txBody>
      </p:sp>
      <p:sp>
        <p:nvSpPr>
          <p:cNvPr id="12291" name="Content Placeholder 2"/>
          <p:cNvSpPr>
            <a:spLocks noGrp="1"/>
          </p:cNvSpPr>
          <p:nvPr>
            <p:ph idx="1"/>
          </p:nvPr>
        </p:nvSpPr>
        <p:spPr/>
        <p:txBody>
          <a:bodyPr/>
          <a:lstStyle/>
          <a:p>
            <a:r>
              <a:rPr lang="en-US" dirty="0" smtClean="0"/>
              <a:t>It is the process of integrating small changes into the larger software system “</a:t>
            </a:r>
            <a:r>
              <a:rPr lang="en-US" b="1" dirty="0" smtClean="0"/>
              <a:t>early &amp; often</a:t>
            </a:r>
            <a:r>
              <a:rPr lang="en-US" dirty="0" smtClean="0"/>
              <a:t>”</a:t>
            </a:r>
          </a:p>
          <a:p>
            <a:r>
              <a:rPr lang="en-US" dirty="0" smtClean="0"/>
              <a:t>Creates </a:t>
            </a:r>
            <a:r>
              <a:rPr lang="en-US" b="1" dirty="0" smtClean="0"/>
              <a:t>frequent feedback </a:t>
            </a:r>
            <a:r>
              <a:rPr lang="en-US" dirty="0" smtClean="0"/>
              <a:t>in order to reduce the risks involved with </a:t>
            </a:r>
            <a:r>
              <a:rPr lang="en-US" b="1" dirty="0" smtClean="0"/>
              <a:t>changing</a:t>
            </a:r>
            <a:r>
              <a:rPr lang="en-US" dirty="0" smtClean="0"/>
              <a:t> your </a:t>
            </a:r>
            <a:r>
              <a:rPr lang="en-US" b="1" dirty="0" smtClean="0"/>
              <a:t>software </a:t>
            </a:r>
            <a:r>
              <a:rPr lang="en-US" dirty="0" smtClean="0"/>
              <a:t>system. </a:t>
            </a:r>
          </a:p>
          <a:p>
            <a:r>
              <a:rPr lang="en-US" b="1" dirty="0" smtClean="0"/>
              <a:t>Reduces Risk</a:t>
            </a:r>
            <a:r>
              <a:rPr lang="en-US" dirty="0" smtClean="0"/>
              <a:t> by turning a </a:t>
            </a:r>
            <a:r>
              <a:rPr lang="en-US" b="1" dirty="0" smtClean="0"/>
              <a:t>large </a:t>
            </a:r>
            <a:br>
              <a:rPr lang="en-US" b="1" dirty="0" smtClean="0"/>
            </a:br>
            <a:r>
              <a:rPr lang="en-US" b="1" dirty="0" smtClean="0"/>
              <a:t>task</a:t>
            </a:r>
            <a:r>
              <a:rPr lang="en-US" dirty="0" smtClean="0"/>
              <a:t> into </a:t>
            </a:r>
            <a:r>
              <a:rPr lang="en-US" b="1" dirty="0" smtClean="0"/>
              <a:t>small</a:t>
            </a:r>
            <a:r>
              <a:rPr lang="en-US" dirty="0" smtClean="0"/>
              <a:t> bit sized </a:t>
            </a:r>
            <a:r>
              <a:rPr lang="en-US" b="1" dirty="0" smtClean="0"/>
              <a:t>chunks</a:t>
            </a:r>
            <a:r>
              <a:rPr lang="en-US" dirty="0" smtClean="0"/>
              <a:t>.</a:t>
            </a:r>
          </a:p>
        </p:txBody>
      </p:sp>
      <p:pic>
        <p:nvPicPr>
          <p:cNvPr id="12293" name="Picture 5" descr="http://3.bp.blogspot.com/_z6qpykplUvI/R-wt2nUe5fI/AAAAAAAAAMI/rXU-jBkYXMY/s320/51jraHs3ggL._AA240_.jpg"/>
          <p:cNvPicPr>
            <a:picLocks noChangeAspect="1" noChangeArrowheads="1"/>
          </p:cNvPicPr>
          <p:nvPr/>
        </p:nvPicPr>
        <p:blipFill>
          <a:blip r:embed="rId3" cstate="print"/>
          <a:srcRect/>
          <a:stretch>
            <a:fillRect/>
          </a:stretch>
        </p:blipFill>
        <p:spPr bwMode="auto">
          <a:xfrm>
            <a:off x="8380412" y="4038601"/>
            <a:ext cx="2286000" cy="2286001"/>
          </a:xfrm>
          <a:prstGeom prst="rect">
            <a:avLst/>
          </a:prstGeom>
          <a:noFill/>
        </p:spPr>
      </p:pic>
    </p:spTree>
    <p:extLst>
      <p:ext uri="{BB962C8B-B14F-4D97-AF65-F5344CB8AC3E}">
        <p14:creationId xmlns:p14="http://schemas.microsoft.com/office/powerpoint/2010/main" val="328291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lstStyle/>
          <a:p>
            <a:pPr>
              <a:defRPr/>
            </a:pPr>
            <a:r>
              <a:rPr lang="en-US" dirty="0" smtClean="0">
                <a:solidFill>
                  <a:schemeClr val="accent1">
                    <a:satMod val="150000"/>
                  </a:schemeClr>
                </a:solidFill>
              </a:rPr>
              <a:t>The Problem/Solution</a:t>
            </a:r>
            <a:endParaRPr lang="en-US" dirty="0">
              <a:solidFill>
                <a:schemeClr val="accent1">
                  <a:satMod val="150000"/>
                </a:schemeClr>
              </a:solidFill>
            </a:endParaRPr>
          </a:p>
        </p:txBody>
      </p:sp>
      <p:sp>
        <p:nvSpPr>
          <p:cNvPr id="3" name="Content Placeholder 2"/>
          <p:cNvSpPr>
            <a:spLocks noGrp="1"/>
          </p:cNvSpPr>
          <p:nvPr>
            <p:ph idx="1"/>
          </p:nvPr>
        </p:nvSpPr>
        <p:spPr/>
        <p:txBody>
          <a:bodyPr rtlCol="0">
            <a:normAutofit/>
          </a:bodyPr>
          <a:lstStyle/>
          <a:p>
            <a:pPr marL="438912" indent="-320040">
              <a:spcBef>
                <a:spcPts val="0"/>
              </a:spcBef>
              <a:buFont typeface="Wingdings 2"/>
              <a:buChar char=""/>
              <a:defRPr/>
            </a:pPr>
            <a:r>
              <a:rPr lang="en-US" dirty="0" smtClean="0"/>
              <a:t>“In my early days in the software industry, one of the most awkward and tense moments of a software project was integration.  Modules that worked individually were put together and the whole usually failed in ways that were infuriatingly difficult to find.  Yet in the last few years, integration has largely vanished as a source of pain for projects, diminishing to a nonevent.” </a:t>
            </a:r>
            <a:r>
              <a:rPr lang="en-US" sz="2200" dirty="0"/>
              <a:t>– </a:t>
            </a:r>
            <a:r>
              <a:rPr lang="en-US" sz="2200" i="1" dirty="0"/>
              <a:t>Martin Fowler, Foreword to </a:t>
            </a:r>
            <a:r>
              <a:rPr lang="en-US" sz="2200" b="1" u="sng" dirty="0"/>
              <a:t>Continuous Integration</a:t>
            </a:r>
            <a:endParaRPr lang="en-US" b="1" u="sng" dirty="0"/>
          </a:p>
        </p:txBody>
      </p:sp>
    </p:spTree>
    <p:extLst>
      <p:ext uri="{BB962C8B-B14F-4D97-AF65-F5344CB8AC3E}">
        <p14:creationId xmlns:p14="http://schemas.microsoft.com/office/powerpoint/2010/main" val="35578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rc 27"/>
          <p:cNvSpPr/>
          <p:nvPr/>
        </p:nvSpPr>
        <p:spPr>
          <a:xfrm flipV="1">
            <a:off x="3046412" y="3657600"/>
            <a:ext cx="5029200" cy="1828800"/>
          </a:xfrm>
          <a:prstGeom prst="arc">
            <a:avLst>
              <a:gd name="adj1" fmla="val 11378856"/>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 name="Title 1"/>
          <p:cNvSpPr>
            <a:spLocks noGrp="1"/>
          </p:cNvSpPr>
          <p:nvPr>
            <p:ph type="title"/>
          </p:nvPr>
        </p:nvSpPr>
        <p:spPr>
          <a:xfrm>
            <a:off x="1522413" y="381000"/>
            <a:ext cx="9144001" cy="597932"/>
          </a:xfrm>
        </p:spPr>
        <p:txBody>
          <a:bodyPr/>
          <a:lstStyle/>
          <a:p>
            <a:pPr>
              <a:defRPr/>
            </a:pPr>
            <a:r>
              <a:rPr lang="en-US" dirty="0" smtClean="0">
                <a:solidFill>
                  <a:schemeClr val="accent1">
                    <a:satMod val="150000"/>
                  </a:schemeClr>
                </a:solidFill>
              </a:rPr>
              <a:t>Day 1 SCM</a:t>
            </a:r>
            <a:endParaRPr lang="en-US" dirty="0">
              <a:solidFill>
                <a:schemeClr val="accent1">
                  <a:satMod val="150000"/>
                </a:schemeClr>
              </a:solidFill>
            </a:endParaRPr>
          </a:p>
        </p:txBody>
      </p:sp>
      <p:pic>
        <p:nvPicPr>
          <p:cNvPr id="16388" name="Picture 2" descr="C:\Users\User\AppData\Local\Microsoft\Windows\Temporary Internet Files\Content.IE5\M9BW6YTE\MCj04420380000[1].wmf"/>
          <p:cNvPicPr>
            <a:picLocks noChangeAspect="1" noChangeArrowheads="1"/>
          </p:cNvPicPr>
          <p:nvPr/>
        </p:nvPicPr>
        <p:blipFill>
          <a:blip r:embed="rId3" cstate="print"/>
          <a:srcRect/>
          <a:stretch>
            <a:fillRect/>
          </a:stretch>
        </p:blipFill>
        <p:spPr bwMode="auto">
          <a:xfrm>
            <a:off x="2284412" y="2819400"/>
            <a:ext cx="774700" cy="966788"/>
          </a:xfrm>
          <a:prstGeom prst="rect">
            <a:avLst/>
          </a:prstGeom>
          <a:noFill/>
          <a:ln w="9525">
            <a:noFill/>
            <a:miter lim="800000"/>
            <a:headEnd/>
            <a:tailEnd/>
          </a:ln>
        </p:spPr>
      </p:pic>
      <p:pic>
        <p:nvPicPr>
          <p:cNvPr id="16389" name="Picture 3" descr="C:\Users\User\AppData\Local\Microsoft\Windows\Temporary Internet Files\Content.IE5\PQS8LSZT\MCj04414230000[1].png"/>
          <p:cNvPicPr>
            <a:picLocks noChangeAspect="1" noChangeArrowheads="1"/>
          </p:cNvPicPr>
          <p:nvPr/>
        </p:nvPicPr>
        <p:blipFill>
          <a:blip r:embed="rId4" cstate="print"/>
          <a:srcRect/>
          <a:stretch>
            <a:fillRect/>
          </a:stretch>
        </p:blipFill>
        <p:spPr bwMode="auto">
          <a:xfrm>
            <a:off x="7389812" y="2743200"/>
            <a:ext cx="1295400" cy="1295400"/>
          </a:xfrm>
          <a:prstGeom prst="rect">
            <a:avLst/>
          </a:prstGeom>
          <a:noFill/>
          <a:ln w="9525">
            <a:noFill/>
            <a:miter lim="800000"/>
            <a:headEnd/>
            <a:tailEnd/>
          </a:ln>
        </p:spPr>
      </p:pic>
      <p:pic>
        <p:nvPicPr>
          <p:cNvPr id="16390" name="Picture 4" descr="C:\Users\User\AppData\Local\Microsoft\Windows\Temporary Internet Files\Content.IE5\M9BW6YTE\MCj04403800000[1].png"/>
          <p:cNvPicPr>
            <a:picLocks noChangeAspect="1" noChangeArrowheads="1"/>
          </p:cNvPicPr>
          <p:nvPr/>
        </p:nvPicPr>
        <p:blipFill>
          <a:blip r:embed="rId5" cstate="print"/>
          <a:srcRect/>
          <a:stretch>
            <a:fillRect/>
          </a:stretch>
        </p:blipFill>
        <p:spPr bwMode="auto">
          <a:xfrm>
            <a:off x="5408612" y="2743200"/>
            <a:ext cx="1398588" cy="1398588"/>
          </a:xfrm>
          <a:prstGeom prst="rect">
            <a:avLst/>
          </a:prstGeom>
          <a:noFill/>
          <a:ln w="9525">
            <a:noFill/>
            <a:miter lim="800000"/>
            <a:headEnd/>
            <a:tailEnd/>
          </a:ln>
        </p:spPr>
      </p:pic>
      <p:sp>
        <p:nvSpPr>
          <p:cNvPr id="16391" name="TextBox 8"/>
          <p:cNvSpPr txBox="1">
            <a:spLocks noChangeArrowheads="1"/>
          </p:cNvSpPr>
          <p:nvPr/>
        </p:nvSpPr>
        <p:spPr bwMode="auto">
          <a:xfrm>
            <a:off x="2132012" y="2514600"/>
            <a:ext cx="1167756" cy="369332"/>
          </a:xfrm>
          <a:prstGeom prst="rect">
            <a:avLst/>
          </a:prstGeom>
          <a:noFill/>
          <a:ln w="9525">
            <a:noFill/>
            <a:miter lim="800000"/>
            <a:headEnd/>
            <a:tailEnd/>
          </a:ln>
        </p:spPr>
        <p:txBody>
          <a:bodyPr wrap="none">
            <a:spAutoFit/>
          </a:bodyPr>
          <a:lstStyle/>
          <a:p>
            <a:r>
              <a:rPr lang="en-US" dirty="0">
                <a:latin typeface="Corbel" pitchFamily="34" charset="0"/>
              </a:rPr>
              <a:t>Developer</a:t>
            </a:r>
          </a:p>
        </p:txBody>
      </p:sp>
      <p:sp>
        <p:nvSpPr>
          <p:cNvPr id="16392" name="TextBox 9"/>
          <p:cNvSpPr txBox="1">
            <a:spLocks noChangeArrowheads="1"/>
          </p:cNvSpPr>
          <p:nvPr/>
        </p:nvSpPr>
        <p:spPr bwMode="auto">
          <a:xfrm>
            <a:off x="4852052" y="2449513"/>
            <a:ext cx="2690160" cy="369332"/>
          </a:xfrm>
          <a:prstGeom prst="rect">
            <a:avLst/>
          </a:prstGeom>
          <a:noFill/>
          <a:ln w="9525">
            <a:noFill/>
            <a:miter lim="800000"/>
            <a:headEnd/>
            <a:tailEnd/>
          </a:ln>
        </p:spPr>
        <p:txBody>
          <a:bodyPr wrap="none">
            <a:spAutoFit/>
          </a:bodyPr>
          <a:lstStyle/>
          <a:p>
            <a:r>
              <a:rPr lang="en-US" dirty="0">
                <a:latin typeface="Corbel" pitchFamily="34" charset="0"/>
              </a:rPr>
              <a:t>Source code management</a:t>
            </a:r>
          </a:p>
        </p:txBody>
      </p:sp>
      <p:sp>
        <p:nvSpPr>
          <p:cNvPr id="16393" name="TextBox 10"/>
          <p:cNvSpPr txBox="1">
            <a:spLocks noChangeArrowheads="1"/>
          </p:cNvSpPr>
          <p:nvPr/>
        </p:nvSpPr>
        <p:spPr bwMode="auto">
          <a:xfrm>
            <a:off x="6713559" y="3962401"/>
            <a:ext cx="2754280" cy="646331"/>
          </a:xfrm>
          <a:prstGeom prst="rect">
            <a:avLst/>
          </a:prstGeom>
          <a:noFill/>
          <a:ln w="9525">
            <a:noFill/>
            <a:miter lim="800000"/>
            <a:headEnd/>
            <a:tailEnd/>
          </a:ln>
        </p:spPr>
        <p:txBody>
          <a:bodyPr wrap="none">
            <a:spAutoFit/>
          </a:bodyPr>
          <a:lstStyle/>
          <a:p>
            <a:pPr algn="ctr"/>
            <a:r>
              <a:rPr lang="en-US" dirty="0">
                <a:latin typeface="Corbel" pitchFamily="34" charset="0"/>
              </a:rPr>
              <a:t>Build engineering/</a:t>
            </a:r>
            <a:br>
              <a:rPr lang="en-US" dirty="0">
                <a:latin typeface="Corbel" pitchFamily="34" charset="0"/>
              </a:rPr>
            </a:br>
            <a:r>
              <a:rPr lang="en-US" dirty="0">
                <a:latin typeface="Corbel" pitchFamily="34" charset="0"/>
              </a:rPr>
              <a:t>Environment configuration</a:t>
            </a:r>
          </a:p>
        </p:txBody>
      </p:sp>
      <p:pic>
        <p:nvPicPr>
          <p:cNvPr id="16394" name="Picture 5" descr="C:\Users\User\AppData\Local\Microsoft\Windows\Temporary Internet Files\Content.IE5\M9BW6YTE\MCj04348050000[1].png"/>
          <p:cNvPicPr>
            <a:picLocks noChangeAspect="1" noChangeArrowheads="1"/>
          </p:cNvPicPr>
          <p:nvPr/>
        </p:nvPicPr>
        <p:blipFill>
          <a:blip r:embed="rId6" cstate="print"/>
          <a:srcRect/>
          <a:stretch>
            <a:fillRect/>
          </a:stretch>
        </p:blipFill>
        <p:spPr bwMode="auto">
          <a:xfrm>
            <a:off x="5408612" y="4748214"/>
            <a:ext cx="1423988" cy="1423987"/>
          </a:xfrm>
          <a:prstGeom prst="rect">
            <a:avLst/>
          </a:prstGeom>
          <a:noFill/>
          <a:ln w="9525">
            <a:noFill/>
            <a:miter lim="800000"/>
            <a:headEnd/>
            <a:tailEnd/>
          </a:ln>
        </p:spPr>
      </p:pic>
      <p:sp>
        <p:nvSpPr>
          <p:cNvPr id="16395" name="TextBox 12"/>
          <p:cNvSpPr txBox="1">
            <a:spLocks noChangeArrowheads="1"/>
          </p:cNvSpPr>
          <p:nvPr/>
        </p:nvSpPr>
        <p:spPr bwMode="auto">
          <a:xfrm>
            <a:off x="5629276" y="4430713"/>
            <a:ext cx="1106393" cy="369332"/>
          </a:xfrm>
          <a:prstGeom prst="rect">
            <a:avLst/>
          </a:prstGeom>
          <a:noFill/>
          <a:ln w="9525">
            <a:noFill/>
            <a:miter lim="800000"/>
            <a:headEnd/>
            <a:tailEnd/>
          </a:ln>
        </p:spPr>
        <p:txBody>
          <a:bodyPr wrap="none">
            <a:spAutoFit/>
          </a:bodyPr>
          <a:lstStyle/>
          <a:p>
            <a:r>
              <a:rPr lang="en-US" dirty="0">
                <a:latin typeface="Corbel" pitchFamily="34" charset="0"/>
              </a:rPr>
              <a:t>Feedback</a:t>
            </a:r>
          </a:p>
        </p:txBody>
      </p:sp>
      <p:pic>
        <p:nvPicPr>
          <p:cNvPr id="16396" name="Picture 2" descr="C:\Users\User\AppData\Local\Microsoft\Windows\Temporary Internet Files\Content.IE5\M9BW6YTE\MCj04420380000[1].wmf"/>
          <p:cNvPicPr>
            <a:picLocks noChangeAspect="1" noChangeArrowheads="1"/>
          </p:cNvPicPr>
          <p:nvPr/>
        </p:nvPicPr>
        <p:blipFill>
          <a:blip r:embed="rId3" cstate="print"/>
          <a:srcRect/>
          <a:stretch>
            <a:fillRect/>
          </a:stretch>
        </p:blipFill>
        <p:spPr bwMode="auto">
          <a:xfrm>
            <a:off x="2352675" y="4138614"/>
            <a:ext cx="774700" cy="966787"/>
          </a:xfrm>
          <a:prstGeom prst="rect">
            <a:avLst/>
          </a:prstGeom>
          <a:noFill/>
          <a:ln w="9525">
            <a:noFill/>
            <a:miter lim="800000"/>
            <a:headEnd/>
            <a:tailEnd/>
          </a:ln>
        </p:spPr>
      </p:pic>
      <p:sp>
        <p:nvSpPr>
          <p:cNvPr id="16397" name="TextBox 14"/>
          <p:cNvSpPr txBox="1">
            <a:spLocks noChangeArrowheads="1"/>
          </p:cNvSpPr>
          <p:nvPr/>
        </p:nvSpPr>
        <p:spPr bwMode="auto">
          <a:xfrm>
            <a:off x="2200275" y="3833813"/>
            <a:ext cx="1167756" cy="369332"/>
          </a:xfrm>
          <a:prstGeom prst="rect">
            <a:avLst/>
          </a:prstGeom>
          <a:noFill/>
          <a:ln w="9525">
            <a:noFill/>
            <a:miter lim="800000"/>
            <a:headEnd/>
            <a:tailEnd/>
          </a:ln>
        </p:spPr>
        <p:txBody>
          <a:bodyPr wrap="none">
            <a:spAutoFit/>
          </a:bodyPr>
          <a:lstStyle/>
          <a:p>
            <a:r>
              <a:rPr lang="en-US" dirty="0">
                <a:latin typeface="Corbel" pitchFamily="34" charset="0"/>
              </a:rPr>
              <a:t>Developer</a:t>
            </a:r>
          </a:p>
        </p:txBody>
      </p:sp>
      <p:pic>
        <p:nvPicPr>
          <p:cNvPr id="16398" name="Picture 2" descr="C:\Users\User\AppData\Local\Microsoft\Windows\Temporary Internet Files\Content.IE5\M9BW6YTE\MCj04420380000[1].wmf"/>
          <p:cNvPicPr>
            <a:picLocks noChangeAspect="1" noChangeArrowheads="1"/>
          </p:cNvPicPr>
          <p:nvPr/>
        </p:nvPicPr>
        <p:blipFill>
          <a:blip r:embed="rId3" cstate="print"/>
          <a:srcRect/>
          <a:stretch>
            <a:fillRect/>
          </a:stretch>
        </p:blipFill>
        <p:spPr bwMode="auto">
          <a:xfrm>
            <a:off x="2276475" y="1524000"/>
            <a:ext cx="774700" cy="966788"/>
          </a:xfrm>
          <a:prstGeom prst="rect">
            <a:avLst/>
          </a:prstGeom>
          <a:noFill/>
          <a:ln w="9525">
            <a:noFill/>
            <a:miter lim="800000"/>
            <a:headEnd/>
            <a:tailEnd/>
          </a:ln>
        </p:spPr>
      </p:pic>
      <p:sp>
        <p:nvSpPr>
          <p:cNvPr id="16399" name="TextBox 16"/>
          <p:cNvSpPr txBox="1">
            <a:spLocks noChangeArrowheads="1"/>
          </p:cNvSpPr>
          <p:nvPr/>
        </p:nvSpPr>
        <p:spPr bwMode="auto">
          <a:xfrm>
            <a:off x="2124075" y="1219200"/>
            <a:ext cx="1167756" cy="369332"/>
          </a:xfrm>
          <a:prstGeom prst="rect">
            <a:avLst/>
          </a:prstGeom>
          <a:noFill/>
          <a:ln w="9525">
            <a:noFill/>
            <a:miter lim="800000"/>
            <a:headEnd/>
            <a:tailEnd/>
          </a:ln>
        </p:spPr>
        <p:txBody>
          <a:bodyPr wrap="none">
            <a:spAutoFit/>
          </a:bodyPr>
          <a:lstStyle/>
          <a:p>
            <a:r>
              <a:rPr lang="en-US" dirty="0">
                <a:latin typeface="Corbel" pitchFamily="34" charset="0"/>
              </a:rPr>
              <a:t>Developer</a:t>
            </a:r>
          </a:p>
        </p:txBody>
      </p:sp>
      <p:cxnSp>
        <p:nvCxnSpPr>
          <p:cNvPr id="19" name="Straight Arrow Connector 18"/>
          <p:cNvCxnSpPr/>
          <p:nvPr/>
        </p:nvCxnSpPr>
        <p:spPr>
          <a:xfrm>
            <a:off x="3275012" y="2133600"/>
            <a:ext cx="1981200" cy="99060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351212" y="3429000"/>
            <a:ext cx="1905000" cy="1588"/>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427412" y="3810000"/>
            <a:ext cx="1752600" cy="68580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6403" name="Picture 6" descr="C:\Users\User\AppData\Local\Microsoft\Windows\Temporary Internet Files\Content.IE5\M9BW6YTE\MCj04397830000[1].png"/>
          <p:cNvPicPr>
            <a:picLocks noChangeAspect="1" noChangeArrowheads="1"/>
          </p:cNvPicPr>
          <p:nvPr/>
        </p:nvPicPr>
        <p:blipFill>
          <a:blip r:embed="rId7" cstate="print"/>
          <a:srcRect/>
          <a:stretch>
            <a:fillRect/>
          </a:stretch>
        </p:blipFill>
        <p:spPr bwMode="auto">
          <a:xfrm>
            <a:off x="9371013" y="2935288"/>
            <a:ext cx="950913" cy="950912"/>
          </a:xfrm>
          <a:prstGeom prst="rect">
            <a:avLst/>
          </a:prstGeom>
          <a:noFill/>
          <a:ln w="9525">
            <a:noFill/>
            <a:miter lim="800000"/>
            <a:headEnd/>
            <a:tailEnd/>
          </a:ln>
        </p:spPr>
      </p:pic>
      <p:sp>
        <p:nvSpPr>
          <p:cNvPr id="16404" name="TextBox 29"/>
          <p:cNvSpPr txBox="1">
            <a:spLocks noChangeArrowheads="1"/>
          </p:cNvSpPr>
          <p:nvPr/>
        </p:nvSpPr>
        <p:spPr bwMode="auto">
          <a:xfrm>
            <a:off x="9395097" y="3886201"/>
            <a:ext cx="1059906" cy="646331"/>
          </a:xfrm>
          <a:prstGeom prst="rect">
            <a:avLst/>
          </a:prstGeom>
          <a:noFill/>
          <a:ln w="9525">
            <a:noFill/>
            <a:miter lim="800000"/>
            <a:headEnd/>
            <a:tailEnd/>
          </a:ln>
        </p:spPr>
        <p:txBody>
          <a:bodyPr wrap="none">
            <a:spAutoFit/>
          </a:bodyPr>
          <a:lstStyle/>
          <a:p>
            <a:pPr algn="ctr"/>
            <a:r>
              <a:rPr lang="en-US" dirty="0">
                <a:latin typeface="Corbel" pitchFamily="34" charset="0"/>
              </a:rPr>
              <a:t>Working</a:t>
            </a:r>
          </a:p>
          <a:p>
            <a:pPr algn="ctr"/>
            <a:r>
              <a:rPr lang="en-US" dirty="0">
                <a:latin typeface="Corbel" pitchFamily="34" charset="0"/>
              </a:rPr>
              <a:t>Software</a:t>
            </a:r>
          </a:p>
        </p:txBody>
      </p:sp>
      <p:cxnSp>
        <p:nvCxnSpPr>
          <p:cNvPr id="31" name="Straight Arrow Connector 30"/>
          <p:cNvCxnSpPr/>
          <p:nvPr/>
        </p:nvCxnSpPr>
        <p:spPr>
          <a:xfrm>
            <a:off x="6704012" y="3429000"/>
            <a:ext cx="685800" cy="1588"/>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761412" y="3429000"/>
            <a:ext cx="609600" cy="158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15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_rels/themeOverride1.xml.rels><?xml version="1.0" encoding="UTF-8" standalone="yes"?>
<Relationships xmlns="http://schemas.openxmlformats.org/package/2006/relationships"><Relationship Id="rId1" Type="http://schemas.openxmlformats.org/officeDocument/2006/relationships/image" Target="../media/image16.jpeg"/></Relationships>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0</TotalTime>
  <Words>540</Words>
  <Application>Microsoft Office PowerPoint</Application>
  <PresentationFormat>Custom</PresentationFormat>
  <Paragraphs>117</Paragraphs>
  <Slides>20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Corbel</vt:lpstr>
      <vt:lpstr>Wingdings 2</vt:lpstr>
      <vt:lpstr>Digital Blue Tunnel 16x9</vt:lpstr>
      <vt:lpstr>Configuration Management for the Web Stack</vt:lpstr>
      <vt:lpstr>Agenda</vt:lpstr>
      <vt:lpstr>Who is this Jeffrey Palermo guy?</vt:lpstr>
      <vt:lpstr>Web Stack</vt:lpstr>
      <vt:lpstr>Why Configuration Management Matters</vt:lpstr>
      <vt:lpstr>What is SCM?</vt:lpstr>
      <vt:lpstr>What is continuous integration?</vt:lpstr>
      <vt:lpstr>The Problem/Solution</vt:lpstr>
      <vt:lpstr>Day 1 SCM</vt:lpstr>
      <vt:lpstr>What to set up right away</vt:lpstr>
      <vt:lpstr>Version Control System (VCS)</vt:lpstr>
      <vt:lpstr>Version control shapes your world-view</vt:lpstr>
      <vt:lpstr>VCS &amp; VS Solution Setup (DEMO)</vt:lpstr>
      <vt:lpstr>Build the software</vt:lpstr>
      <vt:lpstr>Build engineering</vt:lpstr>
      <vt:lpstr>Environment configuration</vt:lpstr>
      <vt:lpstr>Demo agenda</vt:lpstr>
      <vt:lpstr>Evolution in Software Configuration Management</vt:lpstr>
      <vt:lpstr>Testing Requires a Deployment</vt:lpstr>
      <vt:lpstr>Ask 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2013-02-08T18:51:54Z</dcterms:created>
  <dcterms:modified xsi:type="dcterms:W3CDTF">2013-05-28T04:13:47Z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TC028952619991</vt:lpwstr>
  </property>
</Properties>
</file>